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57"/>
  </p:notesMasterIdLst>
  <p:sldIdLst>
    <p:sldId id="256" r:id="rId2"/>
    <p:sldId id="257" r:id="rId3"/>
    <p:sldId id="261" r:id="rId4"/>
    <p:sldId id="263" r:id="rId5"/>
    <p:sldId id="264" r:id="rId6"/>
    <p:sldId id="265" r:id="rId7"/>
    <p:sldId id="266" r:id="rId8"/>
    <p:sldId id="267" r:id="rId9"/>
    <p:sldId id="268" r:id="rId10"/>
    <p:sldId id="269" r:id="rId11"/>
    <p:sldId id="342" r:id="rId12"/>
    <p:sldId id="358" r:id="rId13"/>
    <p:sldId id="343"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356" r:id="rId27"/>
    <p:sldId id="357" r:id="rId28"/>
    <p:sldId id="258" r:id="rId29"/>
    <p:sldId id="363" r:id="rId30"/>
    <p:sldId id="259" r:id="rId31"/>
    <p:sldId id="359" r:id="rId32"/>
    <p:sldId id="360" r:id="rId33"/>
    <p:sldId id="361" r:id="rId34"/>
    <p:sldId id="364" r:id="rId35"/>
    <p:sldId id="362" r:id="rId36"/>
    <p:sldId id="365" r:id="rId37"/>
    <p:sldId id="366" r:id="rId38"/>
    <p:sldId id="367" r:id="rId39"/>
    <p:sldId id="378" r:id="rId40"/>
    <p:sldId id="369" r:id="rId41"/>
    <p:sldId id="370" r:id="rId42"/>
    <p:sldId id="262" r:id="rId43"/>
    <p:sldId id="371" r:id="rId44"/>
    <p:sldId id="372" r:id="rId45"/>
    <p:sldId id="373" r:id="rId46"/>
    <p:sldId id="374" r:id="rId47"/>
    <p:sldId id="375" r:id="rId48"/>
    <p:sldId id="376" r:id="rId49"/>
    <p:sldId id="377" r:id="rId50"/>
    <p:sldId id="270" r:id="rId51"/>
    <p:sldId id="271" r:id="rId52"/>
    <p:sldId id="272" r:id="rId53"/>
    <p:sldId id="273" r:id="rId54"/>
    <p:sldId id="274" r:id="rId55"/>
    <p:sldId id="275"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407" autoAdjust="0"/>
  </p:normalViewPr>
  <p:slideViewPr>
    <p:cSldViewPr snapToGrid="0">
      <p:cViewPr varScale="1">
        <p:scale>
          <a:sx n="46" d="100"/>
          <a:sy n="46" d="100"/>
        </p:scale>
        <p:origin x="144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C9E19-3C5B-4FD4-A569-5B262C6DEA25}" type="datetimeFigureOut">
              <a:rPr lang="en-IN" smtClean="0"/>
              <a:t>02-08-2022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69128C-A461-4F6F-93D1-4F9F305CFCD1}" type="slidenum">
              <a:rPr lang="en-IN" smtClean="0"/>
              <a:t>‹#›</a:t>
            </a:fld>
            <a:endParaRPr lang="en-IN"/>
          </a:p>
        </p:txBody>
      </p:sp>
    </p:spTree>
    <p:extLst>
      <p:ext uri="{BB962C8B-B14F-4D97-AF65-F5344CB8AC3E}">
        <p14:creationId xmlns:p14="http://schemas.microsoft.com/office/powerpoint/2010/main" val="4254661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969128C-A461-4F6F-93D1-4F9F305CFCD1}" type="slidenum">
              <a:rPr lang="en-IN" smtClean="0"/>
              <a:t>1</a:t>
            </a:fld>
            <a:endParaRPr lang="en-IN"/>
          </a:p>
        </p:txBody>
      </p:sp>
    </p:spTree>
    <p:extLst>
      <p:ext uri="{BB962C8B-B14F-4D97-AF65-F5344CB8AC3E}">
        <p14:creationId xmlns:p14="http://schemas.microsoft.com/office/powerpoint/2010/main" val="2447982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OpenSans-Regular"/>
              </a:rPr>
              <a:t>In February of 2022, the European Union  passed the </a:t>
            </a:r>
            <a:r>
              <a:rPr lang="en-US" sz="1800" b="0" i="0" u="none" strike="noStrike" baseline="0" dirty="0">
                <a:solidFill>
                  <a:srgbClr val="0092EB"/>
                </a:solidFill>
                <a:latin typeface="OpenSans-Regular"/>
              </a:rPr>
              <a:t>European Chips Act</a:t>
            </a:r>
            <a:r>
              <a:rPr lang="en-US" sz="1800" b="0" i="0" u="none" strike="noStrike" baseline="0" dirty="0">
                <a:solidFill>
                  <a:srgbClr val="000000"/>
                </a:solidFill>
                <a:latin typeface="OpenSans-Regular"/>
              </a:rPr>
              <a:t>, a combination of public and private investments</a:t>
            </a:r>
          </a:p>
          <a:p>
            <a:pPr algn="l"/>
            <a:r>
              <a:rPr lang="en-US" sz="1800" b="0" i="0" u="none" strike="noStrike" baseline="0" dirty="0">
                <a:solidFill>
                  <a:srgbClr val="000000"/>
                </a:solidFill>
                <a:latin typeface="OpenSans-Regular"/>
              </a:rPr>
              <a:t>to support efforts to resolve the supply chain shortage.</a:t>
            </a:r>
            <a:endParaRPr lang="en-IN" dirty="0"/>
          </a:p>
        </p:txBody>
      </p:sp>
      <p:sp>
        <p:nvSpPr>
          <p:cNvPr id="4" name="Slide Number Placeholder 3"/>
          <p:cNvSpPr>
            <a:spLocks noGrp="1"/>
          </p:cNvSpPr>
          <p:nvPr>
            <p:ph type="sldNum" sz="quarter" idx="5"/>
          </p:nvPr>
        </p:nvSpPr>
        <p:spPr/>
        <p:txBody>
          <a:bodyPr/>
          <a:lstStyle/>
          <a:p>
            <a:fld id="{F969128C-A461-4F6F-93D1-4F9F305CFCD1}" type="slidenum">
              <a:rPr lang="en-IN" smtClean="0"/>
              <a:t>28</a:t>
            </a:fld>
            <a:endParaRPr lang="en-IN"/>
          </a:p>
        </p:txBody>
      </p:sp>
    </p:spTree>
    <p:extLst>
      <p:ext uri="{BB962C8B-B14F-4D97-AF65-F5344CB8AC3E}">
        <p14:creationId xmlns:p14="http://schemas.microsoft.com/office/powerpoint/2010/main" val="3650366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dirty="0"/>
              <a:t>----</a:t>
            </a:r>
            <a:r>
              <a:rPr lang="en-US" sz="1200" b="0" i="0" u="none" strike="noStrike" baseline="0" dirty="0">
                <a:latin typeface="OpenSans-Regular"/>
              </a:rPr>
              <a:t>One of the most fascinating use cases of IoT technology is to support artificial intelligence software. </a:t>
            </a:r>
          </a:p>
          <a:p>
            <a:pPr algn="l"/>
            <a:r>
              <a:rPr lang="en-US" sz="1200" b="0" i="0" u="none" strike="noStrike" baseline="0" dirty="0">
                <a:latin typeface="OpenSans-Regular"/>
              </a:rPr>
              <a:t>-----</a:t>
            </a:r>
            <a:r>
              <a:rPr lang="en-US" sz="1800" b="0" i="0" u="none" strike="noStrike" baseline="0" dirty="0">
                <a:solidFill>
                  <a:srgbClr val="000000"/>
                </a:solidFill>
                <a:latin typeface="OpenSans-Regular"/>
              </a:rPr>
              <a:t>Since artificial intelligence technologies are heavily data driven, IoT sensors are  an immense asset to the machine learning data pipeline. Research and Markets reports that AI in IoT technology will reach a value of $14,799 million by 2026.</a:t>
            </a:r>
          </a:p>
          <a:p>
            <a:pPr algn="l"/>
            <a:r>
              <a:rPr lang="en-US" sz="1800" b="0" i="0" u="none" strike="noStrike" baseline="0" dirty="0">
                <a:solidFill>
                  <a:srgbClr val="000000"/>
                </a:solidFill>
                <a:latin typeface="OpenSans-Regular"/>
              </a:rPr>
              <a:t>High quality data is extremely important for the success of machine learning techniques.</a:t>
            </a:r>
          </a:p>
          <a:p>
            <a:pPr algn="l"/>
            <a:endParaRPr lang="en-US" sz="1800" b="0" i="0" u="none" strike="noStrike" baseline="0" dirty="0">
              <a:solidFill>
                <a:srgbClr val="000000"/>
              </a:solidFill>
              <a:latin typeface="OpenSans-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AI can compound the benefits of IoT by adding human-like awareness and decision-making to the environment at hand to ultimately increase efficiency and improve processes.</a:t>
            </a:r>
            <a:endParaRPr lang="en-IN" sz="2800" dirty="0"/>
          </a:p>
          <a:p>
            <a:pPr algn="l"/>
            <a:endParaRPr lang="en-US" sz="1800" b="0" i="0" u="none" strike="noStrike" baseline="0" dirty="0">
              <a:solidFill>
                <a:srgbClr val="000000"/>
              </a:solidFill>
              <a:latin typeface="OpenSans-Regular"/>
            </a:endParaRPr>
          </a:p>
          <a:p>
            <a:pPr algn="l"/>
            <a:r>
              <a:rPr lang="en-US" sz="1800" b="0" i="0" u="none" strike="noStrike" baseline="0" dirty="0">
                <a:solidFill>
                  <a:srgbClr val="000000"/>
                </a:solidFill>
                <a:latin typeface="OpenSans-Regular"/>
              </a:rPr>
              <a:t> For example, live data from IoT sensors monitoring factory equipment can help manufacturing-based machine learning algorithms</a:t>
            </a:r>
          </a:p>
          <a:p>
            <a:pPr algn="l"/>
            <a:r>
              <a:rPr lang="en-US" sz="1800" b="0" i="0" u="none" strike="noStrike" baseline="0" dirty="0">
                <a:solidFill>
                  <a:srgbClr val="000000"/>
                </a:solidFill>
                <a:latin typeface="OpenSans-Regular"/>
              </a:rPr>
              <a:t>determine when equipment needs to be serviced in the future, a practice called</a:t>
            </a:r>
          </a:p>
          <a:p>
            <a:pPr algn="l"/>
            <a:r>
              <a:rPr lang="en-IN" sz="1800" b="0" i="0" u="none" strike="noStrike" baseline="0" dirty="0">
                <a:solidFill>
                  <a:srgbClr val="0092EB"/>
                </a:solidFill>
                <a:latin typeface="OpenSans-Regular"/>
              </a:rPr>
              <a:t>predictive maintenance.</a:t>
            </a:r>
            <a:endParaRPr lang="en-IN" dirty="0"/>
          </a:p>
        </p:txBody>
      </p:sp>
      <p:sp>
        <p:nvSpPr>
          <p:cNvPr id="4" name="Slide Number Placeholder 3"/>
          <p:cNvSpPr>
            <a:spLocks noGrp="1"/>
          </p:cNvSpPr>
          <p:nvPr>
            <p:ph type="sldNum" sz="quarter" idx="5"/>
          </p:nvPr>
        </p:nvSpPr>
        <p:spPr/>
        <p:txBody>
          <a:bodyPr/>
          <a:lstStyle/>
          <a:p>
            <a:fld id="{F969128C-A461-4F6F-93D1-4F9F305CFCD1}" type="slidenum">
              <a:rPr lang="en-IN" smtClean="0"/>
              <a:t>30</a:t>
            </a:fld>
            <a:endParaRPr lang="en-IN"/>
          </a:p>
        </p:txBody>
      </p:sp>
    </p:spTree>
    <p:extLst>
      <p:ext uri="{BB962C8B-B14F-4D97-AF65-F5344CB8AC3E}">
        <p14:creationId xmlns:p14="http://schemas.microsoft.com/office/powerpoint/2010/main" val="1214948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latin typeface="URWPalladioL-Bold"/>
              </a:rPr>
              <a:t>Figure 1. </a:t>
            </a:r>
            <a:r>
              <a:rPr lang="en-US" sz="1800" b="0" i="0" u="none" strike="noStrike" baseline="0" dirty="0">
                <a:latin typeface="URWPalladioL-Roma"/>
              </a:rPr>
              <a:t>Architecture of the real-time monitoring system in an assembly line process (</a:t>
            </a:r>
            <a:r>
              <a:rPr lang="en-US" sz="1800" b="1" i="0" u="none" strike="noStrike" baseline="0" dirty="0">
                <a:latin typeface="URWPalladioL-Bold"/>
              </a:rPr>
              <a:t>a</a:t>
            </a:r>
            <a:r>
              <a:rPr lang="en-US" sz="1800" b="0" i="0" u="none" strike="noStrike" baseline="0" dirty="0">
                <a:latin typeface="URWPalladioL-Roma"/>
              </a:rPr>
              <a:t>) and system</a:t>
            </a:r>
          </a:p>
          <a:p>
            <a:pPr algn="l"/>
            <a:r>
              <a:rPr lang="en-US" sz="1800" b="0" i="0" u="none" strike="noStrike" baseline="0" dirty="0">
                <a:latin typeface="URWPalladioL-Roma"/>
              </a:rPr>
              <a:t>design for big data processing (</a:t>
            </a:r>
            <a:r>
              <a:rPr lang="en-US" sz="1800" b="1" i="0" u="none" strike="noStrike" baseline="0" dirty="0">
                <a:latin typeface="URWPalladioL-Bold"/>
              </a:rPr>
              <a:t>b</a:t>
            </a:r>
            <a:r>
              <a:rPr lang="en-US" sz="1800" b="0" i="0" u="none" strike="noStrike" baseline="0" dirty="0">
                <a:latin typeface="URWPalladioL-Roma"/>
              </a:rPr>
              <a:t>).</a:t>
            </a:r>
          </a:p>
          <a:p>
            <a:pPr algn="l"/>
            <a:r>
              <a:rPr lang="en-US" b="0" i="0" dirty="0">
                <a:solidFill>
                  <a:srgbClr val="4D5156"/>
                </a:solidFill>
                <a:effectLst/>
                <a:latin typeface="arial" panose="020B0604020202020204" pitchFamily="34" charset="0"/>
              </a:rPr>
              <a:t>Apache Kafka is a distributed event store and stream-processing platform.  for handling real-time data feeds.</a:t>
            </a:r>
          </a:p>
          <a:p>
            <a:pPr algn="l"/>
            <a:r>
              <a:rPr lang="en-US" b="0" i="0" dirty="0">
                <a:solidFill>
                  <a:srgbClr val="333333"/>
                </a:solidFill>
                <a:effectLst/>
                <a:latin typeface="Lato" panose="020F0502020204030203" pitchFamily="34" charset="0"/>
              </a:rPr>
              <a:t>Apache Storm has many use cases: </a:t>
            </a:r>
            <a:r>
              <a:rPr lang="en-US" b="0" i="0" dirty="0" err="1">
                <a:solidFill>
                  <a:srgbClr val="333333"/>
                </a:solidFill>
                <a:effectLst/>
                <a:latin typeface="Lato" panose="020F0502020204030203" pitchFamily="34" charset="0"/>
              </a:rPr>
              <a:t>realtime</a:t>
            </a:r>
            <a:r>
              <a:rPr lang="en-US" b="0" i="0" dirty="0">
                <a:solidFill>
                  <a:srgbClr val="333333"/>
                </a:solidFill>
                <a:effectLst/>
                <a:latin typeface="Lato" panose="020F0502020204030203" pitchFamily="34" charset="0"/>
              </a:rPr>
              <a:t> analytics, online machine learning, continuous computation, distributed RPC, ETL, and more.</a:t>
            </a:r>
            <a:endParaRPr lang="en-IN" dirty="0"/>
          </a:p>
        </p:txBody>
      </p:sp>
      <p:sp>
        <p:nvSpPr>
          <p:cNvPr id="4" name="Slide Number Placeholder 3"/>
          <p:cNvSpPr>
            <a:spLocks noGrp="1"/>
          </p:cNvSpPr>
          <p:nvPr>
            <p:ph type="sldNum" sz="quarter" idx="5"/>
          </p:nvPr>
        </p:nvSpPr>
        <p:spPr/>
        <p:txBody>
          <a:bodyPr/>
          <a:lstStyle/>
          <a:p>
            <a:fld id="{F969128C-A461-4F6F-93D1-4F9F305CFCD1}" type="slidenum">
              <a:rPr lang="en-IN" smtClean="0"/>
              <a:t>32</a:t>
            </a:fld>
            <a:endParaRPr lang="en-IN"/>
          </a:p>
        </p:txBody>
      </p:sp>
    </p:spTree>
    <p:extLst>
      <p:ext uri="{BB962C8B-B14F-4D97-AF65-F5344CB8AC3E}">
        <p14:creationId xmlns:p14="http://schemas.microsoft.com/office/powerpoint/2010/main" val="3897328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OpenSans-Regular"/>
              </a:rPr>
              <a:t>------</a:t>
            </a:r>
            <a:r>
              <a:rPr lang="en-US" sz="2800" b="0" i="0" dirty="0">
                <a:solidFill>
                  <a:srgbClr val="000000"/>
                </a:solidFill>
                <a:effectLst/>
                <a:latin typeface="Roboto" panose="02000000000000000000" pitchFamily="2" charset="0"/>
              </a:rPr>
              <a:t>One of the top benefits of implementing edge computing is the ability to collect and analyze data where it is collected, catching and correcting problems that might not be identified as quickly if the data were to be sent to a central server or cloud for processing and analysis</a:t>
            </a:r>
            <a:endParaRPr lang="en-US" sz="1800" b="0" i="0" u="none" strike="noStrike" baseline="0" dirty="0">
              <a:latin typeface="OpenSans-Regular"/>
            </a:endParaRPr>
          </a:p>
          <a:p>
            <a:pPr algn="l"/>
            <a:r>
              <a:rPr lang="en-US" sz="1800" b="0" i="0" u="none" strike="noStrike" baseline="0" dirty="0">
                <a:latin typeface="OpenSans-Regular"/>
              </a:rPr>
              <a:t>-----Real time applications depend on edge computing. Instead of calculating everything at a central source, edge networks process information closer to the</a:t>
            </a:r>
          </a:p>
          <a:p>
            <a:pPr algn="l"/>
            <a:r>
              <a:rPr lang="en-US" sz="1800" b="0" i="0" u="none" strike="noStrike" baseline="0" dirty="0">
                <a:latin typeface="OpenSans-Regular"/>
              </a:rPr>
              <a:t>user and lighten the load of the entire network for all users.</a:t>
            </a:r>
          </a:p>
          <a:p>
            <a:pPr algn="l"/>
            <a:r>
              <a:rPr lang="en-US" sz="1800" b="0" i="0" u="none" strike="noStrike" baseline="0" dirty="0">
                <a:latin typeface="OpenSans-Regular"/>
              </a:rPr>
              <a:t>Security----If data can be processed on  an edge device instead of being transmitted to a central server, there are fewer opportunities for it to be intercepted by hackers.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OpenSans-Regular"/>
              </a:rPr>
              <a:t>----ex. </a:t>
            </a:r>
            <a:r>
              <a:rPr lang="en-US" sz="1800" b="0" i="0" dirty="0">
                <a:solidFill>
                  <a:srgbClr val="333333"/>
                </a:solidFill>
                <a:effectLst/>
                <a:latin typeface="Roboto-Light"/>
              </a:rPr>
              <a:t>A classic example of the application of edge computing is in autonomous cars, where terabytes of data are generated every day and decisions need to be made in milliseconds for a smooth user experience.</a:t>
            </a:r>
            <a:endParaRPr lang="en-IN" sz="1800" dirty="0">
              <a:solidFill>
                <a:srgbClr val="000000"/>
              </a:solidFill>
              <a:latin typeface="Roboto" panose="02000000000000000000" pitchFamily="2" charset="0"/>
            </a:endParaRPr>
          </a:p>
          <a:p>
            <a:pPr algn="l"/>
            <a:endParaRPr lang="en-US" sz="1800" b="0" i="0" u="none" strike="noStrike" baseline="0" dirty="0">
              <a:latin typeface="OpenSans-Regular"/>
            </a:endParaRPr>
          </a:p>
          <a:p>
            <a:pPr algn="l"/>
            <a:r>
              <a:rPr lang="en-US" b="0" i="0" dirty="0">
                <a:solidFill>
                  <a:srgbClr val="202124"/>
                </a:solidFill>
                <a:effectLst/>
                <a:latin typeface="arial" panose="020B0604020202020204" pitchFamily="34" charset="0"/>
              </a:rPr>
              <a:t>----  to maximize operational efficiency, improve performance and safety, automate all core business processes, and ensure “always on” availability.</a:t>
            </a:r>
            <a:endParaRPr lang="en-IN" dirty="0"/>
          </a:p>
        </p:txBody>
      </p:sp>
      <p:sp>
        <p:nvSpPr>
          <p:cNvPr id="4" name="Slide Number Placeholder 3"/>
          <p:cNvSpPr>
            <a:spLocks noGrp="1"/>
          </p:cNvSpPr>
          <p:nvPr>
            <p:ph type="sldNum" sz="quarter" idx="5"/>
          </p:nvPr>
        </p:nvSpPr>
        <p:spPr/>
        <p:txBody>
          <a:bodyPr/>
          <a:lstStyle/>
          <a:p>
            <a:fld id="{F969128C-A461-4F6F-93D1-4F9F305CFCD1}" type="slidenum">
              <a:rPr lang="en-IN" smtClean="0"/>
              <a:t>33</a:t>
            </a:fld>
            <a:endParaRPr lang="en-IN"/>
          </a:p>
        </p:txBody>
      </p:sp>
    </p:spTree>
    <p:extLst>
      <p:ext uri="{BB962C8B-B14F-4D97-AF65-F5344CB8AC3E}">
        <p14:creationId xmlns:p14="http://schemas.microsoft.com/office/powerpoint/2010/main" val="1872754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800" b="0" i="0" u="none" strike="noStrike" baseline="0" dirty="0">
                <a:latin typeface="OpenSans-Regular"/>
              </a:rPr>
              <a:t>safety.– Automatically </a:t>
            </a:r>
            <a:r>
              <a:rPr lang="en-US" sz="1800" b="0" i="0" u="none" strike="noStrike" baseline="0" dirty="0">
                <a:latin typeface="OpenSans-Regular"/>
              </a:rPr>
              <a:t>stopping machinery from operating while someone is in a restricted area at a  factory is one way that IoT edge computing can be used to protect people from </a:t>
            </a:r>
            <a:r>
              <a:rPr lang="en-IN" sz="1800" b="0" i="0" u="none" strike="noStrike" baseline="0" dirty="0">
                <a:latin typeface="OpenSans-Regular"/>
              </a:rPr>
              <a:t>harm.</a:t>
            </a:r>
            <a:endParaRPr lang="en-IN" dirty="0"/>
          </a:p>
        </p:txBody>
      </p:sp>
      <p:sp>
        <p:nvSpPr>
          <p:cNvPr id="4" name="Slide Number Placeholder 3"/>
          <p:cNvSpPr>
            <a:spLocks noGrp="1"/>
          </p:cNvSpPr>
          <p:nvPr>
            <p:ph type="sldNum" sz="quarter" idx="5"/>
          </p:nvPr>
        </p:nvSpPr>
        <p:spPr/>
        <p:txBody>
          <a:bodyPr/>
          <a:lstStyle/>
          <a:p>
            <a:fld id="{F969128C-A461-4F6F-93D1-4F9F305CFCD1}" type="slidenum">
              <a:rPr lang="en-IN" smtClean="0"/>
              <a:t>35</a:t>
            </a:fld>
            <a:endParaRPr lang="en-IN"/>
          </a:p>
        </p:txBody>
      </p:sp>
    </p:spTree>
    <p:extLst>
      <p:ext uri="{BB962C8B-B14F-4D97-AF65-F5344CB8AC3E}">
        <p14:creationId xmlns:p14="http://schemas.microsoft.com/office/powerpoint/2010/main" val="3045980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a:t>
            </a:r>
            <a:r>
              <a:rPr lang="en-US" sz="1800" b="0" i="0" u="none" strike="noStrike" baseline="0" dirty="0">
                <a:latin typeface="OpenSans-Regular"/>
              </a:rPr>
              <a:t>wearable IoT technology has immense potential to aid in medical roles  due to its ability to keep track of patient vitals.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OpenSans-Regular"/>
              </a:rPr>
              <a:t>----</a:t>
            </a:r>
            <a:r>
              <a:rPr lang="en-US" sz="1200" b="0" i="0" u="none" strike="noStrike" baseline="0" dirty="0">
                <a:latin typeface="OpenSans-Regular"/>
              </a:rPr>
              <a:t>If IoT technology can provide devices with real-time contextual data, then it’s clear how this can greatly benefit the performance of AR and VR devices.</a:t>
            </a:r>
            <a:endParaRPr lang="en-IN" dirty="0"/>
          </a:p>
          <a:p>
            <a:pPr algn="l"/>
            <a:endParaRPr lang="en-IN" dirty="0"/>
          </a:p>
        </p:txBody>
      </p:sp>
      <p:sp>
        <p:nvSpPr>
          <p:cNvPr id="4" name="Slide Number Placeholder 3"/>
          <p:cNvSpPr>
            <a:spLocks noGrp="1"/>
          </p:cNvSpPr>
          <p:nvPr>
            <p:ph type="sldNum" sz="quarter" idx="5"/>
          </p:nvPr>
        </p:nvSpPr>
        <p:spPr/>
        <p:txBody>
          <a:bodyPr/>
          <a:lstStyle/>
          <a:p>
            <a:fld id="{F969128C-A461-4F6F-93D1-4F9F305CFCD1}" type="slidenum">
              <a:rPr lang="en-IN" smtClean="0"/>
              <a:t>36</a:t>
            </a:fld>
            <a:endParaRPr lang="en-IN"/>
          </a:p>
        </p:txBody>
      </p:sp>
    </p:spTree>
    <p:extLst>
      <p:ext uri="{BB962C8B-B14F-4D97-AF65-F5344CB8AC3E}">
        <p14:creationId xmlns:p14="http://schemas.microsoft.com/office/powerpoint/2010/main" val="1715466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969128C-A461-4F6F-93D1-4F9F305CFCD1}" type="slidenum">
              <a:rPr lang="en-IN" smtClean="0"/>
              <a:t>46</a:t>
            </a:fld>
            <a:endParaRPr lang="en-IN"/>
          </a:p>
        </p:txBody>
      </p:sp>
    </p:spTree>
    <p:extLst>
      <p:ext uri="{BB962C8B-B14F-4D97-AF65-F5344CB8AC3E}">
        <p14:creationId xmlns:p14="http://schemas.microsoft.com/office/powerpoint/2010/main" val="2080730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969128C-A461-4F6F-93D1-4F9F305CFCD1}" type="slidenum">
              <a:rPr lang="en-IN" smtClean="0"/>
              <a:t>54</a:t>
            </a:fld>
            <a:endParaRPr lang="en-IN"/>
          </a:p>
        </p:txBody>
      </p:sp>
    </p:spTree>
    <p:extLst>
      <p:ext uri="{BB962C8B-B14F-4D97-AF65-F5344CB8AC3E}">
        <p14:creationId xmlns:p14="http://schemas.microsoft.com/office/powerpoint/2010/main" val="1628766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0" i="0" u="none" strike="noStrike" baseline="0" dirty="0">
                <a:latin typeface="OpenSans-Regular"/>
              </a:rPr>
              <a:t>The COVID-19 pandemic accelerated the advancement of remote </a:t>
            </a:r>
            <a:r>
              <a:rPr lang="en-US" sz="1800" b="0" i="0" u="none" strike="noStrike" baseline="0" dirty="0">
                <a:latin typeface="OpenSans-Regular"/>
              </a:rPr>
              <a:t>monitoring, smart home devices, and data analysis solutions.</a:t>
            </a:r>
          </a:p>
          <a:p>
            <a:pPr algn="l"/>
            <a:r>
              <a:rPr lang="en-US" sz="1800" b="0" i="0" u="none" strike="noStrike" baseline="0" dirty="0">
                <a:latin typeface="OpenSans-Regular"/>
              </a:rPr>
              <a:t>-Businesses are racing to develop better artificial intelligence solutions. These often require a network of advanced sensors and edge computers</a:t>
            </a:r>
          </a:p>
          <a:p>
            <a:pPr algn="l"/>
            <a:r>
              <a:rPr lang="en-US" sz="1800" b="0" i="0" u="none" strike="noStrike" baseline="0" dirty="0">
                <a:latin typeface="OpenSans-Regular"/>
              </a:rPr>
              <a:t>within the scope of IoT.</a:t>
            </a:r>
          </a:p>
          <a:p>
            <a:pPr algn="l"/>
            <a:r>
              <a:rPr lang="en-US" sz="1800" b="0" i="0" u="none" strike="noStrike" baseline="0" dirty="0">
                <a:latin typeface="OpenSans-Regular"/>
              </a:rPr>
              <a:t>--IoT networks can accomplish some tasks more efficiently than centralized </a:t>
            </a:r>
            <a:r>
              <a:rPr lang="en-IN" sz="1800" b="0" i="0" u="none" strike="noStrike" baseline="0" dirty="0">
                <a:latin typeface="OpenSans-Regular"/>
              </a:rPr>
              <a:t>solutions.</a:t>
            </a:r>
            <a:endParaRPr lang="en-IN" dirty="0"/>
          </a:p>
        </p:txBody>
      </p:sp>
      <p:sp>
        <p:nvSpPr>
          <p:cNvPr id="4" name="Slide Number Placeholder 3"/>
          <p:cNvSpPr>
            <a:spLocks noGrp="1"/>
          </p:cNvSpPr>
          <p:nvPr>
            <p:ph type="sldNum" sz="quarter" idx="5"/>
          </p:nvPr>
        </p:nvSpPr>
        <p:spPr/>
        <p:txBody>
          <a:bodyPr/>
          <a:lstStyle/>
          <a:p>
            <a:fld id="{F969128C-A461-4F6F-93D1-4F9F305CFCD1}" type="slidenum">
              <a:rPr lang="en-IN" smtClean="0"/>
              <a:t>2</a:t>
            </a:fld>
            <a:endParaRPr lang="en-IN"/>
          </a:p>
        </p:txBody>
      </p:sp>
    </p:spTree>
    <p:extLst>
      <p:ext uri="{BB962C8B-B14F-4D97-AF65-F5344CB8AC3E}">
        <p14:creationId xmlns:p14="http://schemas.microsoft.com/office/powerpoint/2010/main" val="588333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LoWPAN</a:t>
            </a:r>
            <a:r>
              <a:rPr lang="en-US" dirty="0"/>
              <a:t> Gateway (in IoT) - </a:t>
            </a:r>
            <a:r>
              <a:rPr lang="en-US" dirty="0" err="1"/>
              <a:t>LoWPAN</a:t>
            </a:r>
            <a:r>
              <a:rPr lang="en-US" dirty="0"/>
              <a:t> is an acronym of Low power Wireless Personal Area Networks. The </a:t>
            </a:r>
            <a:r>
              <a:rPr lang="en-US" dirty="0" err="1"/>
              <a:t>LoWPAN</a:t>
            </a:r>
            <a:r>
              <a:rPr lang="en-US" dirty="0"/>
              <a:t> IoT gateway functions as a border router in a </a:t>
            </a:r>
            <a:r>
              <a:rPr lang="en-US" dirty="0" err="1"/>
              <a:t>LoWPAN</a:t>
            </a:r>
            <a:r>
              <a:rPr lang="en-US" dirty="0"/>
              <a:t> network, connecting a wireless IPv6 network to the Internet</a:t>
            </a:r>
            <a:endParaRPr lang="en-IN" dirty="0"/>
          </a:p>
        </p:txBody>
      </p:sp>
      <p:sp>
        <p:nvSpPr>
          <p:cNvPr id="4" name="Slide Number Placeholder 3"/>
          <p:cNvSpPr>
            <a:spLocks noGrp="1"/>
          </p:cNvSpPr>
          <p:nvPr>
            <p:ph type="sldNum" sz="quarter" idx="5"/>
          </p:nvPr>
        </p:nvSpPr>
        <p:spPr/>
        <p:txBody>
          <a:bodyPr/>
          <a:lstStyle/>
          <a:p>
            <a:fld id="{F969128C-A461-4F6F-93D1-4F9F305CFCD1}" type="slidenum">
              <a:rPr lang="en-IN" smtClean="0"/>
              <a:t>3</a:t>
            </a:fld>
            <a:endParaRPr lang="en-IN"/>
          </a:p>
        </p:txBody>
      </p:sp>
    </p:spTree>
    <p:extLst>
      <p:ext uri="{BB962C8B-B14F-4D97-AF65-F5344CB8AC3E}">
        <p14:creationId xmlns:p14="http://schemas.microsoft.com/office/powerpoint/2010/main" val="1470804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969128C-A461-4F6F-93D1-4F9F305CFCD1}" type="slidenum">
              <a:rPr lang="en-IN" smtClean="0"/>
              <a:t>10</a:t>
            </a:fld>
            <a:endParaRPr lang="en-IN"/>
          </a:p>
        </p:txBody>
      </p:sp>
    </p:spTree>
    <p:extLst>
      <p:ext uri="{BB962C8B-B14F-4D97-AF65-F5344CB8AC3E}">
        <p14:creationId xmlns:p14="http://schemas.microsoft.com/office/powerpoint/2010/main" val="1265095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969128C-A461-4F6F-93D1-4F9F305CFCD1}" type="slidenum">
              <a:rPr lang="en-IN" smtClean="0"/>
              <a:t>18</a:t>
            </a:fld>
            <a:endParaRPr lang="en-IN"/>
          </a:p>
        </p:txBody>
      </p:sp>
    </p:spTree>
    <p:extLst>
      <p:ext uri="{BB962C8B-B14F-4D97-AF65-F5344CB8AC3E}">
        <p14:creationId xmlns:p14="http://schemas.microsoft.com/office/powerpoint/2010/main" val="2726989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969128C-A461-4F6F-93D1-4F9F305CFCD1}" type="slidenum">
              <a:rPr lang="en-IN" smtClean="0"/>
              <a:t>20</a:t>
            </a:fld>
            <a:endParaRPr lang="en-IN"/>
          </a:p>
        </p:txBody>
      </p:sp>
    </p:spTree>
    <p:extLst>
      <p:ext uri="{BB962C8B-B14F-4D97-AF65-F5344CB8AC3E}">
        <p14:creationId xmlns:p14="http://schemas.microsoft.com/office/powerpoint/2010/main" val="1081315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969128C-A461-4F6F-93D1-4F9F305CFCD1}" type="slidenum">
              <a:rPr lang="en-IN" smtClean="0"/>
              <a:t>21</a:t>
            </a:fld>
            <a:endParaRPr lang="en-IN"/>
          </a:p>
        </p:txBody>
      </p:sp>
    </p:spTree>
    <p:extLst>
      <p:ext uri="{BB962C8B-B14F-4D97-AF65-F5344CB8AC3E}">
        <p14:creationId xmlns:p14="http://schemas.microsoft.com/office/powerpoint/2010/main" val="2309829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969128C-A461-4F6F-93D1-4F9F305CFCD1}" type="slidenum">
              <a:rPr lang="en-IN" smtClean="0"/>
              <a:t>23</a:t>
            </a:fld>
            <a:endParaRPr lang="en-IN"/>
          </a:p>
        </p:txBody>
      </p:sp>
    </p:spTree>
    <p:extLst>
      <p:ext uri="{BB962C8B-B14F-4D97-AF65-F5344CB8AC3E}">
        <p14:creationId xmlns:p14="http://schemas.microsoft.com/office/powerpoint/2010/main" val="1195869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969128C-A461-4F6F-93D1-4F9F305CFCD1}" type="slidenum">
              <a:rPr lang="en-IN" smtClean="0"/>
              <a:t>25</a:t>
            </a:fld>
            <a:endParaRPr lang="en-IN"/>
          </a:p>
        </p:txBody>
      </p:sp>
    </p:spTree>
    <p:extLst>
      <p:ext uri="{BB962C8B-B14F-4D97-AF65-F5344CB8AC3E}">
        <p14:creationId xmlns:p14="http://schemas.microsoft.com/office/powerpoint/2010/main" val="2500646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FCD7B7-1E94-49F7-83F7-2EE9B73562AF}" type="datetimeFigureOut">
              <a:rPr lang="en-IN" smtClean="0"/>
              <a:t>02-08-2022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0BDF39F-A39E-4CA2-8661-DCE13BC353E4}" type="slidenum">
              <a:rPr lang="en-IN" smtClean="0"/>
              <a:t>‹#›</a:t>
            </a:fld>
            <a:endParaRPr lang="en-IN"/>
          </a:p>
        </p:txBody>
      </p:sp>
    </p:spTree>
    <p:extLst>
      <p:ext uri="{BB962C8B-B14F-4D97-AF65-F5344CB8AC3E}">
        <p14:creationId xmlns:p14="http://schemas.microsoft.com/office/powerpoint/2010/main" val="1630918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FCD7B7-1E94-49F7-83F7-2EE9B73562AF}" type="datetimeFigureOut">
              <a:rPr lang="en-IN" smtClean="0"/>
              <a:t>02-08-2022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0BDF39F-A39E-4CA2-8661-DCE13BC353E4}" type="slidenum">
              <a:rPr lang="en-IN" smtClean="0"/>
              <a:t>‹#›</a:t>
            </a:fld>
            <a:endParaRPr lang="en-IN"/>
          </a:p>
        </p:txBody>
      </p:sp>
    </p:spTree>
    <p:extLst>
      <p:ext uri="{BB962C8B-B14F-4D97-AF65-F5344CB8AC3E}">
        <p14:creationId xmlns:p14="http://schemas.microsoft.com/office/powerpoint/2010/main" val="3532664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FCD7B7-1E94-49F7-83F7-2EE9B73562AF}" type="datetimeFigureOut">
              <a:rPr lang="en-IN" smtClean="0"/>
              <a:t>02-08-2022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0BDF39F-A39E-4CA2-8661-DCE13BC353E4}" type="slidenum">
              <a:rPr lang="en-IN" smtClean="0"/>
              <a:t>‹#›</a:t>
            </a:fld>
            <a:endParaRPr lang="en-I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69149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FCD7B7-1E94-49F7-83F7-2EE9B73562AF}" type="datetimeFigureOut">
              <a:rPr lang="en-IN" smtClean="0"/>
              <a:t>02-08-2022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0BDF39F-A39E-4CA2-8661-DCE13BC353E4}" type="slidenum">
              <a:rPr lang="en-IN" smtClean="0"/>
              <a:t>‹#›</a:t>
            </a:fld>
            <a:endParaRPr lang="en-IN"/>
          </a:p>
        </p:txBody>
      </p:sp>
    </p:spTree>
    <p:extLst>
      <p:ext uri="{BB962C8B-B14F-4D97-AF65-F5344CB8AC3E}">
        <p14:creationId xmlns:p14="http://schemas.microsoft.com/office/powerpoint/2010/main" val="3026126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FCD7B7-1E94-49F7-83F7-2EE9B73562AF}" type="datetimeFigureOut">
              <a:rPr lang="en-IN" smtClean="0"/>
              <a:t>02-08-2022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0BDF39F-A39E-4CA2-8661-DCE13BC353E4}"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10565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FCD7B7-1E94-49F7-83F7-2EE9B73562AF}" type="datetimeFigureOut">
              <a:rPr lang="en-IN" smtClean="0"/>
              <a:t>02-08-2022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0BDF39F-A39E-4CA2-8661-DCE13BC353E4}" type="slidenum">
              <a:rPr lang="en-IN" smtClean="0"/>
              <a:t>‹#›</a:t>
            </a:fld>
            <a:endParaRPr lang="en-IN"/>
          </a:p>
        </p:txBody>
      </p:sp>
    </p:spTree>
    <p:extLst>
      <p:ext uri="{BB962C8B-B14F-4D97-AF65-F5344CB8AC3E}">
        <p14:creationId xmlns:p14="http://schemas.microsoft.com/office/powerpoint/2010/main" val="2932512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FCD7B7-1E94-49F7-83F7-2EE9B73562AF}" type="datetimeFigureOut">
              <a:rPr lang="en-IN" smtClean="0"/>
              <a:t>02-08-2022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0BDF39F-A39E-4CA2-8661-DCE13BC353E4}" type="slidenum">
              <a:rPr lang="en-IN" smtClean="0"/>
              <a:t>‹#›</a:t>
            </a:fld>
            <a:endParaRPr lang="en-IN"/>
          </a:p>
        </p:txBody>
      </p:sp>
    </p:spTree>
    <p:extLst>
      <p:ext uri="{BB962C8B-B14F-4D97-AF65-F5344CB8AC3E}">
        <p14:creationId xmlns:p14="http://schemas.microsoft.com/office/powerpoint/2010/main" val="431127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FCD7B7-1E94-49F7-83F7-2EE9B73562AF}" type="datetimeFigureOut">
              <a:rPr lang="en-IN" smtClean="0"/>
              <a:t>02-08-2022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0BDF39F-A39E-4CA2-8661-DCE13BC353E4}" type="slidenum">
              <a:rPr lang="en-IN" smtClean="0"/>
              <a:t>‹#›</a:t>
            </a:fld>
            <a:endParaRPr lang="en-IN"/>
          </a:p>
        </p:txBody>
      </p:sp>
    </p:spTree>
    <p:extLst>
      <p:ext uri="{BB962C8B-B14F-4D97-AF65-F5344CB8AC3E}">
        <p14:creationId xmlns:p14="http://schemas.microsoft.com/office/powerpoint/2010/main" val="2554107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14588" y="589772"/>
            <a:ext cx="10762825" cy="553998"/>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1"/>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867" b="0" i="0">
                <a:solidFill>
                  <a:srgbClr val="FFFF00"/>
                </a:solidFill>
                <a:latin typeface="Carlito"/>
                <a:cs typeface="Carlito"/>
              </a:defRPr>
            </a:lvl1pPr>
          </a:lstStyle>
          <a:p>
            <a:pPr marL="16933">
              <a:lnSpc>
                <a:spcPts val="1913"/>
              </a:lnSpc>
            </a:pPr>
            <a:r>
              <a:rPr lang="en-US" spc="-13"/>
              <a:t>Introduction to Internet </a:t>
            </a:r>
            <a:r>
              <a:rPr lang="en-US"/>
              <a:t>of</a:t>
            </a:r>
            <a:r>
              <a:rPr lang="en-US" spc="20"/>
              <a:t> </a:t>
            </a:r>
            <a:r>
              <a:rPr lang="en-US" spc="-7"/>
              <a:t>Things</a:t>
            </a:r>
            <a:endParaRPr lang="en-US" spc="-7"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8/2/2022</a:t>
            </a:fld>
            <a:endParaRPr lang="en-US"/>
          </a:p>
        </p:txBody>
      </p:sp>
      <p:sp>
        <p:nvSpPr>
          <p:cNvPr id="6" name="Holder 6"/>
          <p:cNvSpPr>
            <a:spLocks noGrp="1"/>
          </p:cNvSpPr>
          <p:nvPr>
            <p:ph type="sldNum" sz="quarter" idx="7"/>
          </p:nvPr>
        </p:nvSpPr>
        <p:spPr/>
        <p:txBody>
          <a:bodyPr lIns="0" tIns="0" rIns="0" bIns="0"/>
          <a:lstStyle>
            <a:lvl1pPr>
              <a:defRPr sz="1600" b="0" i="0">
                <a:solidFill>
                  <a:srgbClr val="8A8A8A"/>
                </a:solidFill>
                <a:latin typeface="Carlito"/>
                <a:cs typeface="Carlito"/>
              </a:defRPr>
            </a:lvl1pPr>
          </a:lstStyle>
          <a:p>
            <a:pPr marL="50799">
              <a:lnSpc>
                <a:spcPts val="1653"/>
              </a:lnSpc>
            </a:pPr>
            <a:fld id="{81D60167-4931-47E6-BA6A-407CBD079E47}" type="slidenum">
              <a:rPr lang="en-IN" smtClean="0"/>
              <a:pPr marL="50799">
                <a:lnSpc>
                  <a:spcPts val="1653"/>
                </a:lnSpc>
              </a:pPr>
              <a:t>‹#›</a:t>
            </a:fld>
            <a:endParaRPr lang="en-IN" dirty="0"/>
          </a:p>
        </p:txBody>
      </p:sp>
    </p:spTree>
    <p:extLst>
      <p:ext uri="{BB962C8B-B14F-4D97-AF65-F5344CB8AC3E}">
        <p14:creationId xmlns:p14="http://schemas.microsoft.com/office/powerpoint/2010/main" val="2007455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FCD7B7-1E94-49F7-83F7-2EE9B73562AF}" type="datetimeFigureOut">
              <a:rPr lang="en-IN" smtClean="0"/>
              <a:t>02-08-2022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0BDF39F-A39E-4CA2-8661-DCE13BC353E4}" type="slidenum">
              <a:rPr lang="en-IN" smtClean="0"/>
              <a:t>‹#›</a:t>
            </a:fld>
            <a:endParaRPr lang="en-IN"/>
          </a:p>
        </p:txBody>
      </p:sp>
    </p:spTree>
    <p:extLst>
      <p:ext uri="{BB962C8B-B14F-4D97-AF65-F5344CB8AC3E}">
        <p14:creationId xmlns:p14="http://schemas.microsoft.com/office/powerpoint/2010/main" val="2421599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FCD7B7-1E94-49F7-83F7-2EE9B73562AF}" type="datetimeFigureOut">
              <a:rPr lang="en-IN" smtClean="0"/>
              <a:t>02-08-2022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0BDF39F-A39E-4CA2-8661-DCE13BC353E4}" type="slidenum">
              <a:rPr lang="en-IN" smtClean="0"/>
              <a:t>‹#›</a:t>
            </a:fld>
            <a:endParaRPr lang="en-IN"/>
          </a:p>
        </p:txBody>
      </p:sp>
    </p:spTree>
    <p:extLst>
      <p:ext uri="{BB962C8B-B14F-4D97-AF65-F5344CB8AC3E}">
        <p14:creationId xmlns:p14="http://schemas.microsoft.com/office/powerpoint/2010/main" val="3897967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FCD7B7-1E94-49F7-83F7-2EE9B73562AF}" type="datetimeFigureOut">
              <a:rPr lang="en-IN" smtClean="0"/>
              <a:t>02-08-2022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0BDF39F-A39E-4CA2-8661-DCE13BC353E4}" type="slidenum">
              <a:rPr lang="en-IN" smtClean="0"/>
              <a:t>‹#›</a:t>
            </a:fld>
            <a:endParaRPr lang="en-IN"/>
          </a:p>
        </p:txBody>
      </p:sp>
    </p:spTree>
    <p:extLst>
      <p:ext uri="{BB962C8B-B14F-4D97-AF65-F5344CB8AC3E}">
        <p14:creationId xmlns:p14="http://schemas.microsoft.com/office/powerpoint/2010/main" val="422396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FCD7B7-1E94-49F7-83F7-2EE9B73562AF}" type="datetimeFigureOut">
              <a:rPr lang="en-IN" smtClean="0"/>
              <a:t>02-08-2022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0BDF39F-A39E-4CA2-8661-DCE13BC353E4}" type="slidenum">
              <a:rPr lang="en-IN" smtClean="0"/>
              <a:t>‹#›</a:t>
            </a:fld>
            <a:endParaRPr lang="en-IN"/>
          </a:p>
        </p:txBody>
      </p:sp>
    </p:spTree>
    <p:extLst>
      <p:ext uri="{BB962C8B-B14F-4D97-AF65-F5344CB8AC3E}">
        <p14:creationId xmlns:p14="http://schemas.microsoft.com/office/powerpoint/2010/main" val="2075076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FCD7B7-1E94-49F7-83F7-2EE9B73562AF}" type="datetimeFigureOut">
              <a:rPr lang="en-IN" smtClean="0"/>
              <a:t>02-08-2022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0BDF39F-A39E-4CA2-8661-DCE13BC353E4}" type="slidenum">
              <a:rPr lang="en-IN" smtClean="0"/>
              <a:t>‹#›</a:t>
            </a:fld>
            <a:endParaRPr lang="en-IN"/>
          </a:p>
        </p:txBody>
      </p:sp>
    </p:spTree>
    <p:extLst>
      <p:ext uri="{BB962C8B-B14F-4D97-AF65-F5344CB8AC3E}">
        <p14:creationId xmlns:p14="http://schemas.microsoft.com/office/powerpoint/2010/main" val="1761220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CD7B7-1E94-49F7-83F7-2EE9B73562AF}" type="datetimeFigureOut">
              <a:rPr lang="en-IN" smtClean="0"/>
              <a:t>02-08-2022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0BDF39F-A39E-4CA2-8661-DCE13BC353E4}" type="slidenum">
              <a:rPr lang="en-IN" smtClean="0"/>
              <a:t>‹#›</a:t>
            </a:fld>
            <a:endParaRPr lang="en-IN"/>
          </a:p>
        </p:txBody>
      </p:sp>
    </p:spTree>
    <p:extLst>
      <p:ext uri="{BB962C8B-B14F-4D97-AF65-F5344CB8AC3E}">
        <p14:creationId xmlns:p14="http://schemas.microsoft.com/office/powerpoint/2010/main" val="1636035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FCD7B7-1E94-49F7-83F7-2EE9B73562AF}" type="datetimeFigureOut">
              <a:rPr lang="en-IN" smtClean="0"/>
              <a:t>02-08-2022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0BDF39F-A39E-4CA2-8661-DCE13BC353E4}" type="slidenum">
              <a:rPr lang="en-IN" smtClean="0"/>
              <a:t>‹#›</a:t>
            </a:fld>
            <a:endParaRPr lang="en-IN"/>
          </a:p>
        </p:txBody>
      </p:sp>
    </p:spTree>
    <p:extLst>
      <p:ext uri="{BB962C8B-B14F-4D97-AF65-F5344CB8AC3E}">
        <p14:creationId xmlns:p14="http://schemas.microsoft.com/office/powerpoint/2010/main" val="2029296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FCD7B7-1E94-49F7-83F7-2EE9B73562AF}" type="datetimeFigureOut">
              <a:rPr lang="en-IN" smtClean="0"/>
              <a:t>02-08-2022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0BDF39F-A39E-4CA2-8661-DCE13BC353E4}" type="slidenum">
              <a:rPr lang="en-IN" smtClean="0"/>
              <a:t>‹#›</a:t>
            </a:fld>
            <a:endParaRPr lang="en-IN"/>
          </a:p>
        </p:txBody>
      </p:sp>
    </p:spTree>
    <p:extLst>
      <p:ext uri="{BB962C8B-B14F-4D97-AF65-F5344CB8AC3E}">
        <p14:creationId xmlns:p14="http://schemas.microsoft.com/office/powerpoint/2010/main" val="3818759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FCD7B7-1E94-49F7-83F7-2EE9B73562AF}" type="datetimeFigureOut">
              <a:rPr lang="en-IN" smtClean="0"/>
              <a:t>02-08-2022</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0BDF39F-A39E-4CA2-8661-DCE13BC353E4}" type="slidenum">
              <a:rPr lang="en-IN" smtClean="0"/>
              <a:t>‹#›</a:t>
            </a:fld>
            <a:endParaRPr lang="en-IN"/>
          </a:p>
        </p:txBody>
      </p:sp>
    </p:spTree>
    <p:extLst>
      <p:ext uri="{BB962C8B-B14F-4D97-AF65-F5344CB8AC3E}">
        <p14:creationId xmlns:p14="http://schemas.microsoft.com/office/powerpoint/2010/main" val="305387944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youtu.be/KezqhMo2P4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youtu.be/I8vYrAUb0BQ"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8519B-6BAF-66D3-A151-0C4FECAE3820}"/>
              </a:ext>
            </a:extLst>
          </p:cNvPr>
          <p:cNvSpPr>
            <a:spLocks noGrp="1"/>
          </p:cNvSpPr>
          <p:nvPr>
            <p:ph type="ctrTitle"/>
          </p:nvPr>
        </p:nvSpPr>
        <p:spPr/>
        <p:txBody>
          <a:bodyPr/>
          <a:lstStyle/>
          <a:p>
            <a:r>
              <a:rPr lang="en-IN" dirty="0"/>
              <a:t>Recent Trends in IOT</a:t>
            </a:r>
          </a:p>
        </p:txBody>
      </p:sp>
      <p:sp>
        <p:nvSpPr>
          <p:cNvPr id="3" name="Subtitle 2">
            <a:extLst>
              <a:ext uri="{FF2B5EF4-FFF2-40B4-BE49-F238E27FC236}">
                <a16:creationId xmlns:a16="http://schemas.microsoft.com/office/drawing/2014/main" id="{4064AC53-EB7F-3C59-E8A9-ED78F930389C}"/>
              </a:ext>
            </a:extLst>
          </p:cNvPr>
          <p:cNvSpPr>
            <a:spLocks noGrp="1"/>
          </p:cNvSpPr>
          <p:nvPr>
            <p:ph type="subTitle" idx="1"/>
          </p:nvPr>
        </p:nvSpPr>
        <p:spPr/>
        <p:txBody>
          <a:bodyPr>
            <a:normAutofit/>
          </a:bodyPr>
          <a:lstStyle/>
          <a:p>
            <a:r>
              <a:rPr lang="en-IN" sz="2800" dirty="0"/>
              <a:t>By  </a:t>
            </a:r>
            <a:r>
              <a:rPr lang="en-IN" sz="2800" dirty="0" err="1"/>
              <a:t>Dr.</a:t>
            </a:r>
            <a:r>
              <a:rPr lang="en-IN" sz="2800" dirty="0"/>
              <a:t> Manisha R. Dhage </a:t>
            </a:r>
          </a:p>
        </p:txBody>
      </p:sp>
    </p:spTree>
    <p:extLst>
      <p:ext uri="{BB962C8B-B14F-4D97-AF65-F5344CB8AC3E}">
        <p14:creationId xmlns:p14="http://schemas.microsoft.com/office/powerpoint/2010/main" val="254007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4876C-F0A7-6A64-3A21-3CBACC9F0E54}"/>
              </a:ext>
            </a:extLst>
          </p:cNvPr>
          <p:cNvSpPr>
            <a:spLocks noGrp="1"/>
          </p:cNvSpPr>
          <p:nvPr>
            <p:ph type="title"/>
          </p:nvPr>
        </p:nvSpPr>
        <p:spPr/>
        <p:txBody>
          <a:bodyPr/>
          <a:lstStyle/>
          <a:p>
            <a:r>
              <a:rPr lang="en-US" dirty="0"/>
              <a:t>Implementation IoT with Raspberry Pi</a:t>
            </a:r>
            <a:endParaRPr lang="en-IN" dirty="0"/>
          </a:p>
        </p:txBody>
      </p:sp>
      <p:sp>
        <p:nvSpPr>
          <p:cNvPr id="3" name="Content Placeholder 2">
            <a:extLst>
              <a:ext uri="{FF2B5EF4-FFF2-40B4-BE49-F238E27FC236}">
                <a16:creationId xmlns:a16="http://schemas.microsoft.com/office/drawing/2014/main" id="{9200C91E-6B5D-A9BF-A931-CFA76F788844}"/>
              </a:ext>
            </a:extLst>
          </p:cNvPr>
          <p:cNvSpPr>
            <a:spLocks noGrp="1"/>
          </p:cNvSpPr>
          <p:nvPr>
            <p:ph idx="1"/>
          </p:nvPr>
        </p:nvSpPr>
        <p:spPr/>
        <p:txBody>
          <a:bodyPr/>
          <a:lstStyle/>
          <a:p>
            <a:endParaRPr lang="en-IN" dirty="0"/>
          </a:p>
        </p:txBody>
      </p:sp>
      <p:sp>
        <p:nvSpPr>
          <p:cNvPr id="4" name="object 3">
            <a:extLst>
              <a:ext uri="{FF2B5EF4-FFF2-40B4-BE49-F238E27FC236}">
                <a16:creationId xmlns:a16="http://schemas.microsoft.com/office/drawing/2014/main" id="{9446EFFE-911B-5CDF-8F94-2903BCB20D6E}"/>
              </a:ext>
            </a:extLst>
          </p:cNvPr>
          <p:cNvSpPr txBox="1">
            <a:spLocks/>
          </p:cNvSpPr>
          <p:nvPr/>
        </p:nvSpPr>
        <p:spPr>
          <a:xfrm>
            <a:off x="714587" y="1617811"/>
            <a:ext cx="3106420" cy="509541"/>
          </a:xfrm>
          <a:prstGeom prst="rect">
            <a:avLst/>
          </a:prstGeom>
        </p:spPr>
        <p:txBody>
          <a:bodyPr vert="horz" wrap="square" lIns="0" tIns="16933" rIns="0" bIns="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6933">
              <a:spcBef>
                <a:spcPts val="133"/>
              </a:spcBef>
              <a:tabLst>
                <a:tab pos="1536662" algn="l"/>
              </a:tabLst>
            </a:pPr>
            <a:r>
              <a:rPr lang="en-IN" sz="3200" spc="-13">
                <a:solidFill>
                  <a:srgbClr val="000000"/>
                </a:solidFill>
                <a:latin typeface="Carlito"/>
                <a:cs typeface="Carlito"/>
              </a:rPr>
              <a:t>Internet	</a:t>
            </a:r>
            <a:r>
              <a:rPr lang="en-IN" sz="3200" spc="-7">
                <a:solidFill>
                  <a:srgbClr val="000000"/>
                </a:solidFill>
                <a:latin typeface="Carlito"/>
                <a:cs typeface="Carlito"/>
              </a:rPr>
              <a:t>Of</a:t>
            </a:r>
            <a:r>
              <a:rPr lang="en-IN" sz="3200" spc="-100">
                <a:solidFill>
                  <a:srgbClr val="000000"/>
                </a:solidFill>
                <a:latin typeface="Carlito"/>
                <a:cs typeface="Carlito"/>
              </a:rPr>
              <a:t> </a:t>
            </a:r>
            <a:r>
              <a:rPr lang="en-IN" sz="3200" spc="-7">
                <a:solidFill>
                  <a:srgbClr val="000000"/>
                </a:solidFill>
                <a:latin typeface="Carlito"/>
                <a:cs typeface="Carlito"/>
              </a:rPr>
              <a:t>Things</a:t>
            </a:r>
            <a:endParaRPr lang="en-IN" sz="3200">
              <a:latin typeface="Carlito"/>
              <a:cs typeface="Carlito"/>
            </a:endParaRPr>
          </a:p>
        </p:txBody>
      </p:sp>
      <p:sp>
        <p:nvSpPr>
          <p:cNvPr id="5" name="object 4">
            <a:extLst>
              <a:ext uri="{FF2B5EF4-FFF2-40B4-BE49-F238E27FC236}">
                <a16:creationId xmlns:a16="http://schemas.microsoft.com/office/drawing/2014/main" id="{58321092-02E5-872A-8350-C42B3488FB2B}"/>
              </a:ext>
            </a:extLst>
          </p:cNvPr>
          <p:cNvSpPr txBox="1"/>
          <p:nvPr/>
        </p:nvSpPr>
        <p:spPr>
          <a:xfrm>
            <a:off x="714587" y="2105492"/>
            <a:ext cx="7094220" cy="1202893"/>
          </a:xfrm>
          <a:prstGeom prst="rect">
            <a:avLst/>
          </a:prstGeom>
        </p:spPr>
        <p:txBody>
          <a:bodyPr vert="horz" wrap="square" lIns="0" tIns="114300" rIns="0" bIns="0" rtlCol="0">
            <a:spAutoFit/>
          </a:bodyPr>
          <a:lstStyle/>
          <a:p>
            <a:pPr marL="474121" indent="-457189">
              <a:spcBef>
                <a:spcPts val="900"/>
              </a:spcBef>
              <a:buFont typeface="Wingdings"/>
              <a:buChar char=""/>
              <a:tabLst>
                <a:tab pos="473275" algn="l"/>
                <a:tab pos="474121" algn="l"/>
              </a:tabLst>
            </a:pPr>
            <a:r>
              <a:rPr sz="3200" spc="-13" dirty="0">
                <a:latin typeface="Carlito"/>
                <a:cs typeface="Carlito"/>
              </a:rPr>
              <a:t>Creating </a:t>
            </a:r>
            <a:r>
              <a:rPr sz="3200" dirty="0">
                <a:latin typeface="Carlito"/>
                <a:cs typeface="Carlito"/>
              </a:rPr>
              <a:t>an </a:t>
            </a:r>
            <a:r>
              <a:rPr sz="3200" spc="-20" dirty="0">
                <a:latin typeface="Carlito"/>
                <a:cs typeface="Carlito"/>
              </a:rPr>
              <a:t>interactive</a:t>
            </a:r>
            <a:r>
              <a:rPr sz="3200" spc="-67" dirty="0">
                <a:latin typeface="Carlito"/>
                <a:cs typeface="Carlito"/>
              </a:rPr>
              <a:t> </a:t>
            </a:r>
            <a:r>
              <a:rPr sz="3200" spc="-13" dirty="0">
                <a:latin typeface="Carlito"/>
                <a:cs typeface="Carlito"/>
              </a:rPr>
              <a:t>environment</a:t>
            </a:r>
            <a:endParaRPr sz="3200" dirty="0">
              <a:latin typeface="Carlito"/>
              <a:cs typeface="Carlito"/>
            </a:endParaRPr>
          </a:p>
          <a:p>
            <a:pPr marL="474121" indent="-457189">
              <a:spcBef>
                <a:spcPts val="767"/>
              </a:spcBef>
              <a:buFont typeface="Wingdings"/>
              <a:buChar char=""/>
              <a:tabLst>
                <a:tab pos="473275" algn="l"/>
                <a:tab pos="474121" algn="l"/>
                <a:tab pos="5647972" algn="l"/>
              </a:tabLst>
            </a:pPr>
            <a:r>
              <a:rPr sz="3200" spc="-7" dirty="0">
                <a:latin typeface="Carlito"/>
                <a:cs typeface="Carlito"/>
              </a:rPr>
              <a:t>N</a:t>
            </a:r>
            <a:r>
              <a:rPr sz="3200" spc="-13" dirty="0">
                <a:latin typeface="Carlito"/>
                <a:cs typeface="Carlito"/>
              </a:rPr>
              <a:t>e</a:t>
            </a:r>
            <a:r>
              <a:rPr sz="3200" dirty="0">
                <a:latin typeface="Carlito"/>
                <a:cs typeface="Carlito"/>
              </a:rPr>
              <a:t>t</a:t>
            </a:r>
            <a:r>
              <a:rPr sz="3200" spc="-33" dirty="0">
                <a:latin typeface="Carlito"/>
                <a:cs typeface="Carlito"/>
              </a:rPr>
              <a:t>w</a:t>
            </a:r>
            <a:r>
              <a:rPr sz="3200" spc="-13" dirty="0">
                <a:latin typeface="Carlito"/>
                <a:cs typeface="Carlito"/>
              </a:rPr>
              <a:t>o</a:t>
            </a:r>
            <a:r>
              <a:rPr sz="3200" dirty="0">
                <a:latin typeface="Carlito"/>
                <a:cs typeface="Carlito"/>
              </a:rPr>
              <a:t>rk</a:t>
            </a:r>
            <a:r>
              <a:rPr sz="3200" spc="-20" dirty="0">
                <a:latin typeface="Carlito"/>
                <a:cs typeface="Carlito"/>
              </a:rPr>
              <a:t> </a:t>
            </a:r>
            <a:r>
              <a:rPr sz="3200" spc="-13" dirty="0">
                <a:latin typeface="Carlito"/>
                <a:cs typeface="Carlito"/>
              </a:rPr>
              <a:t>o</a:t>
            </a:r>
            <a:r>
              <a:rPr sz="3200" dirty="0">
                <a:latin typeface="Carlito"/>
                <a:cs typeface="Carlito"/>
              </a:rPr>
              <a:t>f</a:t>
            </a:r>
            <a:r>
              <a:rPr sz="3200" spc="-7" dirty="0">
                <a:latin typeface="Carlito"/>
                <a:cs typeface="Carlito"/>
              </a:rPr>
              <a:t> d</a:t>
            </a:r>
            <a:r>
              <a:rPr sz="3200" spc="-13" dirty="0">
                <a:latin typeface="Carlito"/>
                <a:cs typeface="Carlito"/>
              </a:rPr>
              <a:t>e</a:t>
            </a:r>
            <a:r>
              <a:rPr sz="3200" spc="-7" dirty="0">
                <a:latin typeface="Carlito"/>
                <a:cs typeface="Carlito"/>
              </a:rPr>
              <a:t>v</a:t>
            </a:r>
            <a:r>
              <a:rPr sz="3200" dirty="0">
                <a:latin typeface="Carlito"/>
                <a:cs typeface="Carlito"/>
              </a:rPr>
              <a:t>i</a:t>
            </a:r>
            <a:r>
              <a:rPr sz="3200" spc="7" dirty="0">
                <a:latin typeface="Carlito"/>
                <a:cs typeface="Carlito"/>
              </a:rPr>
              <a:t>ce</a:t>
            </a:r>
            <a:r>
              <a:rPr sz="3200" dirty="0">
                <a:latin typeface="Carlito"/>
                <a:cs typeface="Carlito"/>
              </a:rPr>
              <a:t>s</a:t>
            </a:r>
            <a:r>
              <a:rPr sz="3200" spc="-13" dirty="0">
                <a:latin typeface="Carlito"/>
                <a:cs typeface="Carlito"/>
              </a:rPr>
              <a:t> </a:t>
            </a:r>
            <a:r>
              <a:rPr sz="3200" spc="-27" dirty="0">
                <a:latin typeface="Carlito"/>
                <a:cs typeface="Carlito"/>
              </a:rPr>
              <a:t>c</a:t>
            </a:r>
            <a:r>
              <a:rPr sz="3200" spc="-13" dirty="0">
                <a:latin typeface="Carlito"/>
                <a:cs typeface="Carlito"/>
              </a:rPr>
              <a:t>o</a:t>
            </a:r>
            <a:r>
              <a:rPr sz="3200" spc="-7" dirty="0">
                <a:latin typeface="Carlito"/>
                <a:cs typeface="Carlito"/>
              </a:rPr>
              <a:t>nn</a:t>
            </a:r>
            <a:r>
              <a:rPr sz="3200" dirty="0">
                <a:latin typeface="Carlito"/>
                <a:cs typeface="Carlito"/>
              </a:rPr>
              <a:t>e</a:t>
            </a:r>
            <a:r>
              <a:rPr sz="3200" spc="7" dirty="0">
                <a:latin typeface="Carlito"/>
                <a:cs typeface="Carlito"/>
              </a:rPr>
              <a:t>c</a:t>
            </a:r>
            <a:r>
              <a:rPr sz="3200" spc="-33" dirty="0">
                <a:latin typeface="Carlito"/>
                <a:cs typeface="Carlito"/>
              </a:rPr>
              <a:t>t</a:t>
            </a:r>
            <a:r>
              <a:rPr sz="3200" spc="7" dirty="0">
                <a:latin typeface="Carlito"/>
                <a:cs typeface="Carlito"/>
              </a:rPr>
              <a:t>e</a:t>
            </a:r>
            <a:r>
              <a:rPr sz="3200" dirty="0">
                <a:latin typeface="Carlito"/>
                <a:cs typeface="Carlito"/>
              </a:rPr>
              <a:t>d	</a:t>
            </a:r>
            <a:r>
              <a:rPr sz="3200" spc="-33" dirty="0">
                <a:latin typeface="Carlito"/>
                <a:cs typeface="Carlito"/>
              </a:rPr>
              <a:t>t</a:t>
            </a:r>
            <a:r>
              <a:rPr sz="3200" spc="-13" dirty="0">
                <a:latin typeface="Carlito"/>
                <a:cs typeface="Carlito"/>
              </a:rPr>
              <a:t>o</a:t>
            </a:r>
            <a:r>
              <a:rPr sz="3200" spc="-40" dirty="0">
                <a:latin typeface="Carlito"/>
                <a:cs typeface="Carlito"/>
              </a:rPr>
              <a:t>g</a:t>
            </a:r>
            <a:r>
              <a:rPr sz="3200" spc="-13" dirty="0">
                <a:latin typeface="Carlito"/>
                <a:cs typeface="Carlito"/>
              </a:rPr>
              <a:t>e</a:t>
            </a:r>
            <a:r>
              <a:rPr sz="3200" dirty="0">
                <a:latin typeface="Carlito"/>
                <a:cs typeface="Carlito"/>
              </a:rPr>
              <a:t>ther</a:t>
            </a:r>
          </a:p>
        </p:txBody>
      </p:sp>
    </p:spTree>
    <p:extLst>
      <p:ext uri="{BB962C8B-B14F-4D97-AF65-F5344CB8AC3E}">
        <p14:creationId xmlns:p14="http://schemas.microsoft.com/office/powerpoint/2010/main" val="2176347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4587" y="589771"/>
            <a:ext cx="1530773" cy="570242"/>
          </a:xfrm>
          <a:prstGeom prst="rect">
            <a:avLst/>
          </a:prstGeom>
        </p:spPr>
        <p:txBody>
          <a:bodyPr vert="horz" wrap="square" lIns="0" tIns="16087" rIns="0" bIns="0" rtlCol="0" anchor="t">
            <a:spAutoFit/>
          </a:bodyPr>
          <a:lstStyle/>
          <a:p>
            <a:pPr marL="16933">
              <a:spcBef>
                <a:spcPts val="127"/>
              </a:spcBef>
            </a:pPr>
            <a:r>
              <a:rPr spc="-407" dirty="0"/>
              <a:t>S</a:t>
            </a:r>
            <a:r>
              <a:rPr spc="140" dirty="0"/>
              <a:t>e</a:t>
            </a:r>
            <a:r>
              <a:rPr spc="-47" dirty="0"/>
              <a:t>n</a:t>
            </a:r>
            <a:r>
              <a:rPr spc="-380" dirty="0"/>
              <a:t>s</a:t>
            </a:r>
            <a:r>
              <a:rPr spc="40" dirty="0"/>
              <a:t>o</a:t>
            </a:r>
            <a:r>
              <a:rPr spc="-260" dirty="0"/>
              <a:t>r</a:t>
            </a:r>
          </a:p>
        </p:txBody>
      </p:sp>
      <p:sp>
        <p:nvSpPr>
          <p:cNvPr id="6" name="object 6"/>
          <p:cNvSpPr txBox="1">
            <a:spLocks noGrp="1"/>
          </p:cNvSpPr>
          <p:nvPr>
            <p:ph type="sldNum" sz="quarter" idx="7"/>
          </p:nvPr>
        </p:nvSpPr>
        <p:spPr>
          <a:xfrm>
            <a:off x="8400288" y="4829000"/>
            <a:ext cx="2317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A8A8A"/>
                </a:solidFill>
                <a:latin typeface="Carlito"/>
                <a:ea typeface="+mn-ea"/>
                <a:cs typeface="Carli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en-IN" smtClean="0"/>
              <a:pPr marL="38100">
                <a:lnSpc>
                  <a:spcPts val="1240"/>
                </a:lnSpc>
              </a:pPr>
              <a:t>11</a:t>
            </a:fld>
            <a:endParaRPr dirty="0"/>
          </a:p>
        </p:txBody>
      </p:sp>
      <p:sp>
        <p:nvSpPr>
          <p:cNvPr id="3" name="object 3"/>
          <p:cNvSpPr txBox="1"/>
          <p:nvPr/>
        </p:nvSpPr>
        <p:spPr>
          <a:xfrm>
            <a:off x="1316059" y="1520275"/>
            <a:ext cx="8342207" cy="1797928"/>
          </a:xfrm>
          <a:prstGeom prst="rect">
            <a:avLst/>
          </a:prstGeom>
        </p:spPr>
        <p:txBody>
          <a:bodyPr vert="horz" wrap="square" lIns="0" tIns="114300" rIns="0" bIns="0" rtlCol="0">
            <a:spAutoFit/>
          </a:bodyPr>
          <a:lstStyle/>
          <a:p>
            <a:pPr marL="474121" indent="-457189">
              <a:spcBef>
                <a:spcPts val="900"/>
              </a:spcBef>
              <a:buFont typeface="Wingdings"/>
              <a:buChar char=""/>
              <a:tabLst>
                <a:tab pos="473275" algn="l"/>
                <a:tab pos="474121" algn="l"/>
              </a:tabLst>
            </a:pPr>
            <a:r>
              <a:rPr sz="3200" spc="-7" dirty="0">
                <a:latin typeface="Carlito"/>
                <a:cs typeface="Carlito"/>
              </a:rPr>
              <a:t>Electronic</a:t>
            </a:r>
            <a:r>
              <a:rPr sz="3200" spc="-40" dirty="0">
                <a:latin typeface="Carlito"/>
                <a:cs typeface="Carlito"/>
              </a:rPr>
              <a:t> </a:t>
            </a:r>
            <a:r>
              <a:rPr sz="3200" spc="-7" dirty="0">
                <a:latin typeface="Carlito"/>
                <a:cs typeface="Carlito"/>
              </a:rPr>
              <a:t>element</a:t>
            </a:r>
            <a:endParaRPr sz="3200">
              <a:latin typeface="Carlito"/>
              <a:cs typeface="Carlito"/>
            </a:endParaRPr>
          </a:p>
          <a:p>
            <a:pPr marL="474121" indent="-457189">
              <a:spcBef>
                <a:spcPts val="767"/>
              </a:spcBef>
              <a:buFont typeface="Wingdings"/>
              <a:buChar char=""/>
              <a:tabLst>
                <a:tab pos="473275" algn="l"/>
                <a:tab pos="474121" algn="l"/>
              </a:tabLst>
            </a:pPr>
            <a:r>
              <a:rPr sz="3200" spc="-13" dirty="0">
                <a:latin typeface="Carlito"/>
                <a:cs typeface="Carlito"/>
              </a:rPr>
              <a:t>Converts </a:t>
            </a:r>
            <a:r>
              <a:rPr sz="3200" spc="-20" dirty="0">
                <a:latin typeface="Carlito"/>
                <a:cs typeface="Carlito"/>
              </a:rPr>
              <a:t>physical </a:t>
            </a:r>
            <a:r>
              <a:rPr sz="3200" spc="-7" dirty="0">
                <a:latin typeface="Carlito"/>
                <a:cs typeface="Carlito"/>
              </a:rPr>
              <a:t>quantity </a:t>
            </a:r>
            <a:r>
              <a:rPr sz="3200" spc="-20" dirty="0">
                <a:latin typeface="Carlito"/>
                <a:cs typeface="Carlito"/>
              </a:rPr>
              <a:t>into </a:t>
            </a:r>
            <a:r>
              <a:rPr sz="3200" spc="-7" dirty="0">
                <a:latin typeface="Carlito"/>
                <a:cs typeface="Carlito"/>
              </a:rPr>
              <a:t>electrical</a:t>
            </a:r>
            <a:r>
              <a:rPr sz="3200" spc="-53" dirty="0">
                <a:latin typeface="Carlito"/>
                <a:cs typeface="Carlito"/>
              </a:rPr>
              <a:t> </a:t>
            </a:r>
            <a:r>
              <a:rPr sz="3200" spc="-7" dirty="0">
                <a:latin typeface="Carlito"/>
                <a:cs typeface="Carlito"/>
              </a:rPr>
              <a:t>signals</a:t>
            </a:r>
            <a:endParaRPr sz="3200">
              <a:latin typeface="Carlito"/>
              <a:cs typeface="Carlito"/>
            </a:endParaRPr>
          </a:p>
          <a:p>
            <a:pPr marL="474121" indent="-457189">
              <a:spcBef>
                <a:spcPts val="767"/>
              </a:spcBef>
              <a:buFont typeface="Wingdings"/>
              <a:buChar char=""/>
              <a:tabLst>
                <a:tab pos="473275" algn="l"/>
                <a:tab pos="474121" algn="l"/>
              </a:tabLst>
            </a:pPr>
            <a:r>
              <a:rPr sz="3200" dirty="0">
                <a:latin typeface="Carlito"/>
                <a:cs typeface="Carlito"/>
              </a:rPr>
              <a:t>Can </a:t>
            </a:r>
            <a:r>
              <a:rPr sz="3200" spc="-7" dirty="0">
                <a:latin typeface="Carlito"/>
                <a:cs typeface="Carlito"/>
              </a:rPr>
              <a:t>be analog or</a:t>
            </a:r>
            <a:r>
              <a:rPr sz="3200" spc="-47" dirty="0">
                <a:latin typeface="Carlito"/>
                <a:cs typeface="Carlito"/>
              </a:rPr>
              <a:t> </a:t>
            </a:r>
            <a:r>
              <a:rPr sz="3200" spc="-13" dirty="0">
                <a:latin typeface="Carlito"/>
                <a:cs typeface="Carlito"/>
              </a:rPr>
              <a:t>digital</a:t>
            </a:r>
            <a:endParaRPr sz="3200">
              <a:latin typeface="Carlito"/>
              <a:cs typeface="Carli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152D7-3249-3CD7-F97D-CE69101A8A44}"/>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DB8B2AD4-3FCD-0610-E995-250E39A6564B}"/>
              </a:ext>
            </a:extLst>
          </p:cNvPr>
          <p:cNvPicPr>
            <a:picLocks noGrp="1" noChangeAspect="1"/>
          </p:cNvPicPr>
          <p:nvPr>
            <p:ph idx="1"/>
          </p:nvPr>
        </p:nvPicPr>
        <p:blipFill>
          <a:blip r:embed="rId2"/>
          <a:stretch>
            <a:fillRect/>
          </a:stretch>
        </p:blipFill>
        <p:spPr>
          <a:xfrm>
            <a:off x="677335" y="609600"/>
            <a:ext cx="9857054" cy="5638800"/>
          </a:xfrm>
        </p:spPr>
      </p:pic>
      <p:sp>
        <p:nvSpPr>
          <p:cNvPr id="4" name="TextBox 3">
            <a:extLst>
              <a:ext uri="{FF2B5EF4-FFF2-40B4-BE49-F238E27FC236}">
                <a16:creationId xmlns:a16="http://schemas.microsoft.com/office/drawing/2014/main" id="{E7BE1679-CF9D-802A-5629-4AE1BB346B9A}"/>
              </a:ext>
            </a:extLst>
          </p:cNvPr>
          <p:cNvSpPr txBox="1"/>
          <p:nvPr/>
        </p:nvSpPr>
        <p:spPr>
          <a:xfrm>
            <a:off x="955965" y="6248400"/>
            <a:ext cx="10558702" cy="369332"/>
          </a:xfrm>
          <a:prstGeom prst="rect">
            <a:avLst/>
          </a:prstGeom>
          <a:noFill/>
        </p:spPr>
        <p:txBody>
          <a:bodyPr wrap="square" rtlCol="0">
            <a:spAutoFit/>
          </a:bodyPr>
          <a:lstStyle/>
          <a:p>
            <a:r>
              <a:rPr lang="en-IN" dirty="0"/>
              <a:t>Source: Introduction to IOT,  NPTEL</a:t>
            </a:r>
          </a:p>
        </p:txBody>
      </p:sp>
    </p:spTree>
    <p:extLst>
      <p:ext uri="{BB962C8B-B14F-4D97-AF65-F5344CB8AC3E}">
        <p14:creationId xmlns:p14="http://schemas.microsoft.com/office/powerpoint/2010/main" val="750442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4587" y="589771"/>
            <a:ext cx="1992207" cy="570242"/>
          </a:xfrm>
          <a:prstGeom prst="rect">
            <a:avLst/>
          </a:prstGeom>
        </p:spPr>
        <p:txBody>
          <a:bodyPr vert="horz" wrap="square" lIns="0" tIns="16087" rIns="0" bIns="0" rtlCol="0" anchor="t">
            <a:spAutoFit/>
          </a:bodyPr>
          <a:lstStyle/>
          <a:p>
            <a:pPr marL="16933">
              <a:spcBef>
                <a:spcPts val="127"/>
              </a:spcBef>
            </a:pPr>
            <a:r>
              <a:rPr dirty="0"/>
              <a:t>Actuator</a:t>
            </a:r>
          </a:p>
        </p:txBody>
      </p:sp>
      <p:sp>
        <p:nvSpPr>
          <p:cNvPr id="6" name="object 6"/>
          <p:cNvSpPr txBox="1">
            <a:spLocks noGrp="1"/>
          </p:cNvSpPr>
          <p:nvPr>
            <p:ph type="sldNum" sz="quarter" idx="7"/>
          </p:nvPr>
        </p:nvSpPr>
        <p:spPr>
          <a:xfrm>
            <a:off x="8400288" y="4829000"/>
            <a:ext cx="2317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A8A8A"/>
                </a:solidFill>
                <a:latin typeface="Carlito"/>
                <a:ea typeface="+mn-ea"/>
                <a:cs typeface="Carli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en-IN" smtClean="0"/>
              <a:pPr marL="38100">
                <a:lnSpc>
                  <a:spcPts val="1240"/>
                </a:lnSpc>
              </a:pPr>
              <a:t>13</a:t>
            </a:fld>
            <a:endParaRPr dirty="0"/>
          </a:p>
        </p:txBody>
      </p:sp>
      <p:sp>
        <p:nvSpPr>
          <p:cNvPr id="3" name="object 3"/>
          <p:cNvSpPr txBox="1"/>
          <p:nvPr/>
        </p:nvSpPr>
        <p:spPr>
          <a:xfrm>
            <a:off x="1316059" y="1520276"/>
            <a:ext cx="8770620" cy="2290371"/>
          </a:xfrm>
          <a:prstGeom prst="rect">
            <a:avLst/>
          </a:prstGeom>
        </p:spPr>
        <p:txBody>
          <a:bodyPr vert="horz" wrap="square" lIns="0" tIns="114300" rIns="0" bIns="0" rtlCol="0">
            <a:spAutoFit/>
          </a:bodyPr>
          <a:lstStyle/>
          <a:p>
            <a:pPr marL="474121" indent="-457189">
              <a:spcBef>
                <a:spcPts val="900"/>
              </a:spcBef>
              <a:buFont typeface="Wingdings"/>
              <a:buChar char=""/>
              <a:tabLst>
                <a:tab pos="473275" algn="l"/>
                <a:tab pos="474121" algn="l"/>
              </a:tabLst>
            </a:pPr>
            <a:r>
              <a:rPr sz="3200" spc="-7" dirty="0">
                <a:latin typeface="Carlito"/>
                <a:cs typeface="Carlito"/>
              </a:rPr>
              <a:t>Mechanical/Electro-mechanical</a:t>
            </a:r>
            <a:r>
              <a:rPr sz="3200" spc="-60" dirty="0">
                <a:latin typeface="Carlito"/>
                <a:cs typeface="Carlito"/>
              </a:rPr>
              <a:t> </a:t>
            </a:r>
            <a:r>
              <a:rPr sz="3200" spc="-7" dirty="0">
                <a:latin typeface="Carlito"/>
                <a:cs typeface="Carlito"/>
              </a:rPr>
              <a:t>device</a:t>
            </a:r>
            <a:endParaRPr sz="3200">
              <a:latin typeface="Carlito"/>
              <a:cs typeface="Carlito"/>
            </a:endParaRPr>
          </a:p>
          <a:p>
            <a:pPr marL="474121" indent="-457189">
              <a:spcBef>
                <a:spcPts val="767"/>
              </a:spcBef>
              <a:buFont typeface="Wingdings"/>
              <a:buChar char=""/>
              <a:tabLst>
                <a:tab pos="473275" algn="l"/>
                <a:tab pos="474121" algn="l"/>
              </a:tabLst>
            </a:pPr>
            <a:r>
              <a:rPr sz="3200" spc="-13" dirty="0">
                <a:latin typeface="Carlito"/>
                <a:cs typeface="Carlito"/>
              </a:rPr>
              <a:t>Converts </a:t>
            </a:r>
            <a:r>
              <a:rPr sz="3200" spc="-7" dirty="0">
                <a:latin typeface="Carlito"/>
                <a:cs typeface="Carlito"/>
              </a:rPr>
              <a:t>energy </a:t>
            </a:r>
            <a:r>
              <a:rPr sz="3200" spc="-20" dirty="0">
                <a:latin typeface="Carlito"/>
                <a:cs typeface="Carlito"/>
              </a:rPr>
              <a:t>into</a:t>
            </a:r>
            <a:r>
              <a:rPr sz="3200" spc="-33" dirty="0">
                <a:latin typeface="Carlito"/>
                <a:cs typeface="Carlito"/>
              </a:rPr>
              <a:t> </a:t>
            </a:r>
            <a:r>
              <a:rPr sz="3200" spc="-7" dirty="0">
                <a:latin typeface="Carlito"/>
                <a:cs typeface="Carlito"/>
              </a:rPr>
              <a:t>motion</a:t>
            </a:r>
            <a:endParaRPr sz="3200">
              <a:latin typeface="Carlito"/>
              <a:cs typeface="Carlito"/>
            </a:endParaRPr>
          </a:p>
          <a:p>
            <a:pPr marL="474121" marR="6773" indent="-457189">
              <a:spcBef>
                <a:spcPts val="767"/>
              </a:spcBef>
              <a:buFont typeface="Wingdings"/>
              <a:buChar char=""/>
              <a:tabLst>
                <a:tab pos="473275" algn="l"/>
                <a:tab pos="474121" algn="l"/>
              </a:tabLst>
            </a:pPr>
            <a:r>
              <a:rPr sz="3200" spc="-7" dirty="0">
                <a:latin typeface="Carlito"/>
                <a:cs typeface="Carlito"/>
              </a:rPr>
              <a:t>Mainly used </a:t>
            </a:r>
            <a:r>
              <a:rPr sz="3200" spc="-20" dirty="0">
                <a:latin typeface="Carlito"/>
                <a:cs typeface="Carlito"/>
              </a:rPr>
              <a:t>to </a:t>
            </a:r>
            <a:r>
              <a:rPr sz="3200" spc="-13" dirty="0">
                <a:latin typeface="Carlito"/>
                <a:cs typeface="Carlito"/>
              </a:rPr>
              <a:t>provide controlled </a:t>
            </a:r>
            <a:r>
              <a:rPr sz="3200" spc="-7" dirty="0">
                <a:latin typeface="Carlito"/>
                <a:cs typeface="Carlito"/>
              </a:rPr>
              <a:t>motion </a:t>
            </a:r>
            <a:r>
              <a:rPr sz="3200" spc="-20" dirty="0">
                <a:latin typeface="Carlito"/>
                <a:cs typeface="Carlito"/>
              </a:rPr>
              <a:t>to </a:t>
            </a:r>
            <a:r>
              <a:rPr sz="3200" spc="-7" dirty="0">
                <a:latin typeface="Carlito"/>
                <a:cs typeface="Carlito"/>
              </a:rPr>
              <a:t>other  </a:t>
            </a:r>
            <a:r>
              <a:rPr sz="3200" spc="-13" dirty="0">
                <a:latin typeface="Carlito"/>
                <a:cs typeface="Carlito"/>
              </a:rPr>
              <a:t>components</a:t>
            </a:r>
            <a:endParaRPr sz="3200">
              <a:latin typeface="Carlito"/>
              <a:cs typeface="Carli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4587" y="589771"/>
            <a:ext cx="3932767" cy="570242"/>
          </a:xfrm>
          <a:prstGeom prst="rect">
            <a:avLst/>
          </a:prstGeom>
        </p:spPr>
        <p:txBody>
          <a:bodyPr vert="horz" wrap="square" lIns="0" tIns="16087" rIns="0" bIns="0" rtlCol="0" anchor="t">
            <a:spAutoFit/>
          </a:bodyPr>
          <a:lstStyle/>
          <a:p>
            <a:pPr marL="16933">
              <a:spcBef>
                <a:spcPts val="127"/>
              </a:spcBef>
            </a:pPr>
            <a:r>
              <a:rPr spc="-107" dirty="0"/>
              <a:t>System</a:t>
            </a:r>
            <a:r>
              <a:rPr spc="40" dirty="0"/>
              <a:t> </a:t>
            </a:r>
            <a:r>
              <a:rPr spc="27" dirty="0"/>
              <a:t>Overview</a:t>
            </a:r>
          </a:p>
        </p:txBody>
      </p:sp>
      <p:sp>
        <p:nvSpPr>
          <p:cNvPr id="6" name="object 6"/>
          <p:cNvSpPr txBox="1">
            <a:spLocks noGrp="1"/>
          </p:cNvSpPr>
          <p:nvPr>
            <p:ph type="sldNum" sz="quarter" idx="7"/>
          </p:nvPr>
        </p:nvSpPr>
        <p:spPr>
          <a:xfrm>
            <a:off x="8400288" y="4829000"/>
            <a:ext cx="2317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A8A8A"/>
                </a:solidFill>
                <a:latin typeface="Carlito"/>
                <a:ea typeface="+mn-ea"/>
                <a:cs typeface="Carli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en-IN" smtClean="0"/>
              <a:pPr marL="38100">
                <a:lnSpc>
                  <a:spcPts val="1240"/>
                </a:lnSpc>
              </a:pPr>
              <a:t>14</a:t>
            </a:fld>
            <a:endParaRPr dirty="0"/>
          </a:p>
        </p:txBody>
      </p:sp>
      <p:sp>
        <p:nvSpPr>
          <p:cNvPr id="3" name="object 3"/>
          <p:cNvSpPr txBox="1"/>
          <p:nvPr/>
        </p:nvSpPr>
        <p:spPr>
          <a:xfrm>
            <a:off x="714587" y="1520275"/>
            <a:ext cx="10073132" cy="2885405"/>
          </a:xfrm>
          <a:prstGeom prst="rect">
            <a:avLst/>
          </a:prstGeom>
        </p:spPr>
        <p:txBody>
          <a:bodyPr vert="horz" wrap="square" lIns="0" tIns="114300" rIns="0" bIns="0" rtlCol="0">
            <a:spAutoFit/>
          </a:bodyPr>
          <a:lstStyle/>
          <a:p>
            <a:pPr marL="474121" indent="-457189">
              <a:spcBef>
                <a:spcPts val="900"/>
              </a:spcBef>
              <a:buFont typeface="Wingdings"/>
              <a:buChar char=""/>
              <a:tabLst>
                <a:tab pos="473275" algn="l"/>
                <a:tab pos="474121" algn="l"/>
              </a:tabLst>
            </a:pPr>
            <a:r>
              <a:rPr lang="en-US" sz="3200" spc="-7" dirty="0">
                <a:latin typeface="Carlito"/>
                <a:cs typeface="Carlito"/>
              </a:rPr>
              <a:t>Sensor </a:t>
            </a:r>
            <a:r>
              <a:rPr sz="3200" spc="-7" dirty="0">
                <a:latin typeface="Carlito"/>
                <a:cs typeface="Carlito"/>
              </a:rPr>
              <a:t>and </a:t>
            </a:r>
            <a:r>
              <a:rPr sz="3200" spc="-13" dirty="0">
                <a:latin typeface="Carlito"/>
                <a:cs typeface="Carlito"/>
              </a:rPr>
              <a:t>actuator interfaced </a:t>
            </a:r>
            <a:r>
              <a:rPr sz="3200" dirty="0">
                <a:latin typeface="Carlito"/>
                <a:cs typeface="Carlito"/>
              </a:rPr>
              <a:t>with Raspberry</a:t>
            </a:r>
            <a:r>
              <a:rPr sz="3200" spc="-167" dirty="0">
                <a:latin typeface="Carlito"/>
                <a:cs typeface="Carlito"/>
              </a:rPr>
              <a:t> </a:t>
            </a:r>
            <a:r>
              <a:rPr sz="3200" spc="-7" dirty="0">
                <a:latin typeface="Carlito"/>
                <a:cs typeface="Carlito"/>
              </a:rPr>
              <a:t>Pi</a:t>
            </a:r>
            <a:endParaRPr sz="3200" dirty="0">
              <a:latin typeface="Carlito"/>
              <a:cs typeface="Carlito"/>
            </a:endParaRPr>
          </a:p>
          <a:p>
            <a:pPr marL="474121" indent="-457189">
              <a:spcBef>
                <a:spcPts val="767"/>
              </a:spcBef>
              <a:buFont typeface="Wingdings"/>
              <a:buChar char=""/>
              <a:tabLst>
                <a:tab pos="473275" algn="l"/>
                <a:tab pos="474121" algn="l"/>
              </a:tabLst>
            </a:pPr>
            <a:r>
              <a:rPr sz="3200" spc="-13" dirty="0">
                <a:latin typeface="Carlito"/>
                <a:cs typeface="Carlito"/>
              </a:rPr>
              <a:t>Read </a:t>
            </a:r>
            <a:r>
              <a:rPr sz="3200" spc="-20" dirty="0">
                <a:latin typeface="Carlito"/>
                <a:cs typeface="Carlito"/>
              </a:rPr>
              <a:t>data from </a:t>
            </a:r>
            <a:r>
              <a:rPr sz="3200" dirty="0">
                <a:latin typeface="Carlito"/>
                <a:cs typeface="Carlito"/>
              </a:rPr>
              <a:t>the</a:t>
            </a:r>
            <a:r>
              <a:rPr sz="3200" spc="-20" dirty="0">
                <a:latin typeface="Carlito"/>
                <a:cs typeface="Carlito"/>
              </a:rPr>
              <a:t> </a:t>
            </a:r>
            <a:r>
              <a:rPr sz="3200" spc="-7" dirty="0">
                <a:latin typeface="Carlito"/>
                <a:cs typeface="Carlito"/>
              </a:rPr>
              <a:t>sensor</a:t>
            </a:r>
            <a:endParaRPr sz="3200" dirty="0">
              <a:latin typeface="Carlito"/>
              <a:cs typeface="Carlito"/>
            </a:endParaRPr>
          </a:p>
          <a:p>
            <a:pPr marL="474121" marR="6773" indent="-457189">
              <a:spcBef>
                <a:spcPts val="767"/>
              </a:spcBef>
              <a:buFont typeface="Wingdings"/>
              <a:buChar char=""/>
              <a:tabLst>
                <a:tab pos="473275" algn="l"/>
                <a:tab pos="474121" algn="l"/>
              </a:tabLst>
            </a:pPr>
            <a:r>
              <a:rPr sz="3200" spc="-20" dirty="0">
                <a:latin typeface="Carlito"/>
                <a:cs typeface="Carlito"/>
              </a:rPr>
              <a:t>Control </a:t>
            </a:r>
            <a:r>
              <a:rPr sz="3200" dirty="0">
                <a:latin typeface="Carlito"/>
                <a:cs typeface="Carlito"/>
              </a:rPr>
              <a:t>the </a:t>
            </a:r>
            <a:r>
              <a:rPr sz="3200" spc="-13" dirty="0">
                <a:latin typeface="Carlito"/>
                <a:cs typeface="Carlito"/>
              </a:rPr>
              <a:t>actuator according </a:t>
            </a:r>
            <a:r>
              <a:rPr sz="3200" spc="-20" dirty="0">
                <a:latin typeface="Carlito"/>
                <a:cs typeface="Carlito"/>
              </a:rPr>
              <a:t>to </a:t>
            </a:r>
            <a:r>
              <a:rPr sz="3200" dirty="0">
                <a:latin typeface="Carlito"/>
                <a:cs typeface="Carlito"/>
              </a:rPr>
              <a:t>the </a:t>
            </a:r>
            <a:r>
              <a:rPr sz="3200" spc="-13" dirty="0">
                <a:latin typeface="Carlito"/>
                <a:cs typeface="Carlito"/>
              </a:rPr>
              <a:t>reading </a:t>
            </a:r>
            <a:r>
              <a:rPr sz="3200" spc="-20" dirty="0">
                <a:latin typeface="Carlito"/>
                <a:cs typeface="Carlito"/>
              </a:rPr>
              <a:t>from </a:t>
            </a:r>
            <a:r>
              <a:rPr sz="3200" dirty="0">
                <a:latin typeface="Carlito"/>
                <a:cs typeface="Carlito"/>
              </a:rPr>
              <a:t>the  </a:t>
            </a:r>
            <a:r>
              <a:rPr sz="3200" spc="-7" dirty="0">
                <a:latin typeface="Carlito"/>
                <a:cs typeface="Carlito"/>
              </a:rPr>
              <a:t>sensor</a:t>
            </a:r>
            <a:endParaRPr sz="3200" dirty="0">
              <a:latin typeface="Carlito"/>
              <a:cs typeface="Carlito"/>
            </a:endParaRPr>
          </a:p>
          <a:p>
            <a:pPr marL="474121" indent="-457189">
              <a:spcBef>
                <a:spcPts val="767"/>
              </a:spcBef>
              <a:buFont typeface="Wingdings"/>
              <a:buChar char=""/>
              <a:tabLst>
                <a:tab pos="473275" algn="l"/>
                <a:tab pos="474121" algn="l"/>
              </a:tabLst>
            </a:pPr>
            <a:r>
              <a:rPr sz="3200" spc="-7" dirty="0">
                <a:latin typeface="Carlito"/>
                <a:cs typeface="Carlito"/>
              </a:rPr>
              <a:t>Connect </a:t>
            </a:r>
            <a:r>
              <a:rPr sz="3200" dirty="0">
                <a:latin typeface="Carlito"/>
                <a:cs typeface="Carlito"/>
              </a:rPr>
              <a:t>the </a:t>
            </a:r>
            <a:r>
              <a:rPr sz="3200" spc="-13" dirty="0">
                <a:latin typeface="Carlito"/>
                <a:cs typeface="Carlito"/>
              </a:rPr>
              <a:t>actuator </a:t>
            </a:r>
            <a:r>
              <a:rPr sz="3200" spc="-20" dirty="0">
                <a:latin typeface="Carlito"/>
                <a:cs typeface="Carlito"/>
              </a:rPr>
              <a:t>to </a:t>
            </a:r>
            <a:r>
              <a:rPr sz="3200" dirty="0">
                <a:latin typeface="Carlito"/>
                <a:cs typeface="Carlito"/>
              </a:rPr>
              <a:t>a</a:t>
            </a:r>
            <a:r>
              <a:rPr sz="3200" spc="-53" dirty="0">
                <a:latin typeface="Carlito"/>
                <a:cs typeface="Carlito"/>
              </a:rPr>
              <a:t> </a:t>
            </a:r>
            <a:r>
              <a:rPr sz="3200" spc="-7" dirty="0">
                <a:latin typeface="Carlito"/>
                <a:cs typeface="Carlito"/>
              </a:rPr>
              <a:t>device</a:t>
            </a:r>
            <a:endParaRPr sz="3200" dirty="0">
              <a:latin typeface="Carlito"/>
              <a:cs typeface="Carli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4587" y="589771"/>
            <a:ext cx="6000327" cy="570242"/>
          </a:xfrm>
          <a:prstGeom prst="rect">
            <a:avLst/>
          </a:prstGeom>
        </p:spPr>
        <p:txBody>
          <a:bodyPr vert="horz" wrap="square" lIns="0" tIns="16087" rIns="0" bIns="0" rtlCol="0" anchor="t">
            <a:spAutoFit/>
          </a:bodyPr>
          <a:lstStyle/>
          <a:p>
            <a:pPr marL="16933">
              <a:spcBef>
                <a:spcPts val="127"/>
              </a:spcBef>
            </a:pPr>
            <a:r>
              <a:rPr spc="-107" dirty="0"/>
              <a:t>System </a:t>
            </a:r>
            <a:r>
              <a:rPr spc="27" dirty="0"/>
              <a:t>Overview</a:t>
            </a:r>
            <a:r>
              <a:rPr spc="287" dirty="0"/>
              <a:t> </a:t>
            </a:r>
            <a:r>
              <a:rPr spc="40" dirty="0"/>
              <a:t>(contd..)</a:t>
            </a:r>
          </a:p>
        </p:txBody>
      </p:sp>
      <p:sp>
        <p:nvSpPr>
          <p:cNvPr id="3" name="object 3"/>
          <p:cNvSpPr txBox="1"/>
          <p:nvPr/>
        </p:nvSpPr>
        <p:spPr>
          <a:xfrm>
            <a:off x="753872" y="1549060"/>
            <a:ext cx="3381587" cy="3820704"/>
          </a:xfrm>
          <a:prstGeom prst="rect">
            <a:avLst/>
          </a:prstGeom>
        </p:spPr>
        <p:txBody>
          <a:bodyPr vert="horz" wrap="square" lIns="0" tIns="65193" rIns="0" bIns="0" rtlCol="0">
            <a:spAutoFit/>
          </a:bodyPr>
          <a:lstStyle/>
          <a:p>
            <a:pPr marL="16933">
              <a:spcBef>
                <a:spcPts val="513"/>
              </a:spcBef>
            </a:pPr>
            <a:r>
              <a:rPr sz="3200" spc="-13" dirty="0">
                <a:latin typeface="Carlito"/>
                <a:cs typeface="Carlito"/>
              </a:rPr>
              <a:t>Requirements</a:t>
            </a:r>
            <a:endParaRPr sz="3200">
              <a:latin typeface="Carlito"/>
              <a:cs typeface="Carlito"/>
            </a:endParaRPr>
          </a:p>
          <a:p>
            <a:pPr marL="474121" indent="-457189">
              <a:spcBef>
                <a:spcPts val="387"/>
              </a:spcBef>
              <a:buFont typeface="Wingdings"/>
              <a:buChar char=""/>
              <a:tabLst>
                <a:tab pos="473275" algn="l"/>
                <a:tab pos="474121" algn="l"/>
              </a:tabLst>
            </a:pPr>
            <a:r>
              <a:rPr sz="3200" spc="-7" dirty="0">
                <a:latin typeface="Carlito"/>
                <a:cs typeface="Carlito"/>
              </a:rPr>
              <a:t>DHT</a:t>
            </a:r>
            <a:r>
              <a:rPr sz="3200" spc="-13" dirty="0">
                <a:latin typeface="Carlito"/>
                <a:cs typeface="Carlito"/>
              </a:rPr>
              <a:t> </a:t>
            </a:r>
            <a:r>
              <a:rPr sz="3200" spc="-7" dirty="0">
                <a:latin typeface="Carlito"/>
                <a:cs typeface="Carlito"/>
              </a:rPr>
              <a:t>Sensor</a:t>
            </a:r>
            <a:endParaRPr sz="3200">
              <a:latin typeface="Carlito"/>
              <a:cs typeface="Carlito"/>
            </a:endParaRPr>
          </a:p>
          <a:p>
            <a:pPr marL="474121" indent="-457189">
              <a:spcBef>
                <a:spcPts val="387"/>
              </a:spcBef>
              <a:buFont typeface="Wingdings"/>
              <a:buChar char=""/>
              <a:tabLst>
                <a:tab pos="473275" algn="l"/>
                <a:tab pos="474121" algn="l"/>
              </a:tabLst>
            </a:pPr>
            <a:r>
              <a:rPr sz="3200" spc="-7" dirty="0">
                <a:latin typeface="Carlito"/>
                <a:cs typeface="Carlito"/>
              </a:rPr>
              <a:t>4.7K ohm</a:t>
            </a:r>
            <a:r>
              <a:rPr sz="3200" spc="-107" dirty="0">
                <a:latin typeface="Carlito"/>
                <a:cs typeface="Carlito"/>
              </a:rPr>
              <a:t> </a:t>
            </a:r>
            <a:r>
              <a:rPr sz="3200" spc="-20" dirty="0">
                <a:latin typeface="Carlito"/>
                <a:cs typeface="Carlito"/>
              </a:rPr>
              <a:t>resistor</a:t>
            </a:r>
            <a:endParaRPr sz="3200">
              <a:latin typeface="Carlito"/>
              <a:cs typeface="Carlito"/>
            </a:endParaRPr>
          </a:p>
          <a:p>
            <a:pPr marL="474121" indent="-457189">
              <a:spcBef>
                <a:spcPts val="380"/>
              </a:spcBef>
              <a:buFont typeface="Wingdings"/>
              <a:buChar char=""/>
              <a:tabLst>
                <a:tab pos="473275" algn="l"/>
                <a:tab pos="474121" algn="l"/>
              </a:tabLst>
            </a:pPr>
            <a:r>
              <a:rPr sz="3200" spc="-40" dirty="0">
                <a:latin typeface="Carlito"/>
                <a:cs typeface="Carlito"/>
              </a:rPr>
              <a:t>Relay</a:t>
            </a:r>
            <a:endParaRPr sz="3200">
              <a:latin typeface="Carlito"/>
              <a:cs typeface="Carlito"/>
            </a:endParaRPr>
          </a:p>
          <a:p>
            <a:pPr marL="474121" indent="-457189">
              <a:spcBef>
                <a:spcPts val="387"/>
              </a:spcBef>
              <a:buFont typeface="Wingdings"/>
              <a:buChar char=""/>
              <a:tabLst>
                <a:tab pos="473275" algn="l"/>
                <a:tab pos="474121" algn="l"/>
              </a:tabLst>
            </a:pPr>
            <a:r>
              <a:rPr sz="3200" dirty="0">
                <a:latin typeface="Carlito"/>
                <a:cs typeface="Carlito"/>
              </a:rPr>
              <a:t>Jumper</a:t>
            </a:r>
            <a:r>
              <a:rPr sz="3200" spc="-33" dirty="0">
                <a:latin typeface="Carlito"/>
                <a:cs typeface="Carlito"/>
              </a:rPr>
              <a:t> </a:t>
            </a:r>
            <a:r>
              <a:rPr sz="3200" spc="-13" dirty="0">
                <a:latin typeface="Carlito"/>
                <a:cs typeface="Carlito"/>
              </a:rPr>
              <a:t>wires</a:t>
            </a:r>
            <a:endParaRPr sz="3200">
              <a:latin typeface="Carlito"/>
              <a:cs typeface="Carlito"/>
            </a:endParaRPr>
          </a:p>
          <a:p>
            <a:pPr marL="474121" indent="-457189">
              <a:spcBef>
                <a:spcPts val="380"/>
              </a:spcBef>
              <a:buFont typeface="Wingdings"/>
              <a:buChar char=""/>
              <a:tabLst>
                <a:tab pos="473275" algn="l"/>
                <a:tab pos="474121" algn="l"/>
              </a:tabLst>
            </a:pPr>
            <a:r>
              <a:rPr sz="3200" dirty="0">
                <a:latin typeface="Carlito"/>
                <a:cs typeface="Carlito"/>
              </a:rPr>
              <a:t>Raspberry</a:t>
            </a:r>
            <a:r>
              <a:rPr sz="3200" spc="-27" dirty="0">
                <a:latin typeface="Carlito"/>
                <a:cs typeface="Carlito"/>
              </a:rPr>
              <a:t> </a:t>
            </a:r>
            <a:r>
              <a:rPr sz="3200" spc="-7" dirty="0">
                <a:latin typeface="Carlito"/>
                <a:cs typeface="Carlito"/>
              </a:rPr>
              <a:t>Pi</a:t>
            </a:r>
            <a:endParaRPr sz="3200">
              <a:latin typeface="Carlito"/>
              <a:cs typeface="Carlito"/>
            </a:endParaRPr>
          </a:p>
          <a:p>
            <a:pPr marL="474121" indent="-457189">
              <a:spcBef>
                <a:spcPts val="387"/>
              </a:spcBef>
              <a:buFont typeface="Wingdings"/>
              <a:buChar char=""/>
              <a:tabLst>
                <a:tab pos="473275" algn="l"/>
                <a:tab pos="474121" algn="l"/>
              </a:tabLst>
            </a:pPr>
            <a:r>
              <a:rPr sz="3200" spc="-7" dirty="0">
                <a:latin typeface="Carlito"/>
                <a:cs typeface="Carlito"/>
              </a:rPr>
              <a:t>Mini</a:t>
            </a:r>
            <a:r>
              <a:rPr sz="3200" spc="-27" dirty="0">
                <a:latin typeface="Carlito"/>
                <a:cs typeface="Carlito"/>
              </a:rPr>
              <a:t> fan</a:t>
            </a:r>
            <a:endParaRPr sz="3200">
              <a:latin typeface="Carlito"/>
              <a:cs typeface="Carlito"/>
            </a:endParaRPr>
          </a:p>
        </p:txBody>
      </p:sp>
      <p:sp>
        <p:nvSpPr>
          <p:cNvPr id="4" name="object 4"/>
          <p:cNvSpPr/>
          <p:nvPr/>
        </p:nvSpPr>
        <p:spPr>
          <a:xfrm>
            <a:off x="6197600" y="1629663"/>
            <a:ext cx="4980432" cy="3568191"/>
          </a:xfrm>
          <a:prstGeom prst="rect">
            <a:avLst/>
          </a:prstGeom>
          <a:blipFill>
            <a:blip r:embed="rId2" cstate="print"/>
            <a:stretch>
              <a:fillRect/>
            </a:stretch>
          </a:blipFill>
        </p:spPr>
        <p:txBody>
          <a:bodyPr wrap="square" lIns="0" tIns="0" rIns="0" bIns="0" rtlCol="0"/>
          <a:lstStyle/>
          <a:p>
            <a:endParaRPr sz="2400"/>
          </a:p>
        </p:txBody>
      </p:sp>
      <p:sp>
        <p:nvSpPr>
          <p:cNvPr id="6" name="object 6"/>
          <p:cNvSpPr txBox="1">
            <a:spLocks noGrp="1"/>
          </p:cNvSpPr>
          <p:nvPr>
            <p:ph type="ftr" sz="quarter" idx="5"/>
          </p:nvPr>
        </p:nvSpPr>
        <p:spPr>
          <a:xfrm>
            <a:off x="5946140" y="4798734"/>
            <a:ext cx="2438400" cy="203835"/>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rgbClr val="FFFF00"/>
                </a:solidFill>
                <a:latin typeface="Carlito"/>
                <a:ea typeface="+mn-ea"/>
                <a:cs typeface="Carli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6933">
              <a:lnSpc>
                <a:spcPts val="1913"/>
              </a:lnSpc>
            </a:pPr>
            <a:r>
              <a:rPr lang="en-US" spc="-10"/>
              <a:t>Introduction to Internet </a:t>
            </a:r>
            <a:r>
              <a:rPr lang="en-US"/>
              <a:t>of</a:t>
            </a:r>
            <a:r>
              <a:rPr lang="en-US" spc="15"/>
              <a:t> </a:t>
            </a:r>
            <a:r>
              <a:rPr lang="en-US" spc="-5"/>
              <a:t>Things</a:t>
            </a:r>
            <a:endParaRPr spc="-7" dirty="0"/>
          </a:p>
        </p:txBody>
      </p:sp>
      <p:sp>
        <p:nvSpPr>
          <p:cNvPr id="7" name="object 7"/>
          <p:cNvSpPr txBox="1">
            <a:spLocks noGrp="1"/>
          </p:cNvSpPr>
          <p:nvPr>
            <p:ph type="sldNum" sz="quarter" idx="7"/>
          </p:nvPr>
        </p:nvSpPr>
        <p:spPr>
          <a:xfrm>
            <a:off x="8400288" y="4829000"/>
            <a:ext cx="2317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A8A8A"/>
                </a:solidFill>
                <a:latin typeface="Carlito"/>
                <a:ea typeface="+mn-ea"/>
                <a:cs typeface="Carli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en-IN" smtClean="0"/>
              <a:pPr marL="38100">
                <a:lnSpc>
                  <a:spcPts val="1240"/>
                </a:lnSpc>
              </a:pPr>
              <a:t>15</a:t>
            </a:fld>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4587" y="589771"/>
            <a:ext cx="2516293" cy="570242"/>
          </a:xfrm>
          <a:prstGeom prst="rect">
            <a:avLst/>
          </a:prstGeom>
        </p:spPr>
        <p:txBody>
          <a:bodyPr vert="horz" wrap="square" lIns="0" tIns="16087" rIns="0" bIns="0" rtlCol="0" anchor="t">
            <a:spAutoFit/>
          </a:bodyPr>
          <a:lstStyle/>
          <a:p>
            <a:pPr marL="16933">
              <a:spcBef>
                <a:spcPts val="127"/>
              </a:spcBef>
            </a:pPr>
            <a:r>
              <a:rPr spc="-333" dirty="0"/>
              <a:t>DHT</a:t>
            </a:r>
            <a:r>
              <a:rPr spc="-60" dirty="0"/>
              <a:t> </a:t>
            </a:r>
            <a:r>
              <a:rPr spc="-152" dirty="0"/>
              <a:t>Sensor</a:t>
            </a:r>
          </a:p>
        </p:txBody>
      </p:sp>
      <p:sp>
        <p:nvSpPr>
          <p:cNvPr id="3" name="object 3"/>
          <p:cNvSpPr txBox="1"/>
          <p:nvPr/>
        </p:nvSpPr>
        <p:spPr>
          <a:xfrm>
            <a:off x="1068155" y="1577171"/>
            <a:ext cx="4645660" cy="1797928"/>
          </a:xfrm>
          <a:prstGeom prst="rect">
            <a:avLst/>
          </a:prstGeom>
        </p:spPr>
        <p:txBody>
          <a:bodyPr vert="horz" wrap="square" lIns="0" tIns="66040" rIns="0" bIns="0" rtlCol="0">
            <a:spAutoFit/>
          </a:bodyPr>
          <a:lstStyle/>
          <a:p>
            <a:pPr marL="625671" marR="6773" indent="-609585">
              <a:lnSpc>
                <a:spcPts val="3173"/>
              </a:lnSpc>
              <a:spcBef>
                <a:spcPts val="520"/>
              </a:spcBef>
              <a:buFont typeface="Wingdings"/>
              <a:buChar char=""/>
              <a:tabLst>
                <a:tab pos="625671" algn="l"/>
                <a:tab pos="626518" algn="l"/>
              </a:tabLst>
            </a:pPr>
            <a:r>
              <a:rPr sz="2933" spc="-13" dirty="0">
                <a:latin typeface="Carlito"/>
                <a:cs typeface="Carlito"/>
              </a:rPr>
              <a:t>Digital </a:t>
            </a:r>
            <a:r>
              <a:rPr sz="2933" spc="-7" dirty="0">
                <a:latin typeface="Carlito"/>
                <a:cs typeface="Carlito"/>
              </a:rPr>
              <a:t>Humidity and  </a:t>
            </a:r>
            <a:r>
              <a:rPr sz="2933" spc="-47" dirty="0">
                <a:latin typeface="Carlito"/>
                <a:cs typeface="Carlito"/>
              </a:rPr>
              <a:t>Temperature </a:t>
            </a:r>
            <a:r>
              <a:rPr sz="2933" spc="-7" dirty="0">
                <a:latin typeface="Carlito"/>
                <a:cs typeface="Carlito"/>
              </a:rPr>
              <a:t>Sensor</a:t>
            </a:r>
            <a:r>
              <a:rPr sz="2933" spc="33" dirty="0">
                <a:latin typeface="Carlito"/>
                <a:cs typeface="Carlito"/>
              </a:rPr>
              <a:t> </a:t>
            </a:r>
            <a:r>
              <a:rPr sz="2933" spc="-7" dirty="0">
                <a:latin typeface="Carlito"/>
                <a:cs typeface="Carlito"/>
              </a:rPr>
              <a:t>(DHT)</a:t>
            </a:r>
            <a:endParaRPr sz="2933">
              <a:latin typeface="Carlito"/>
              <a:cs typeface="Carlito"/>
            </a:endParaRPr>
          </a:p>
          <a:p>
            <a:pPr marL="625671" marR="187109" indent="-609585">
              <a:lnSpc>
                <a:spcPts val="3173"/>
              </a:lnSpc>
              <a:spcBef>
                <a:spcPts val="693"/>
              </a:spcBef>
              <a:buFont typeface="Wingdings"/>
              <a:buChar char=""/>
              <a:tabLst>
                <a:tab pos="625671" algn="l"/>
                <a:tab pos="626518" algn="l"/>
              </a:tabLst>
            </a:pPr>
            <a:r>
              <a:rPr sz="2933" spc="-7" dirty="0">
                <a:latin typeface="Carlito"/>
                <a:cs typeface="Carlito"/>
              </a:rPr>
              <a:t>PIN 1, 2, 3, 4 </a:t>
            </a:r>
            <a:r>
              <a:rPr sz="2933" spc="-13" dirty="0">
                <a:latin typeface="Carlito"/>
                <a:cs typeface="Carlito"/>
              </a:rPr>
              <a:t>(from left </a:t>
            </a:r>
            <a:r>
              <a:rPr sz="2933" spc="-27" dirty="0">
                <a:latin typeface="Carlito"/>
                <a:cs typeface="Carlito"/>
              </a:rPr>
              <a:t>to  </a:t>
            </a:r>
            <a:r>
              <a:rPr sz="2933" spc="-13" dirty="0">
                <a:latin typeface="Carlito"/>
                <a:cs typeface="Carlito"/>
              </a:rPr>
              <a:t>right)</a:t>
            </a:r>
            <a:endParaRPr sz="2933">
              <a:latin typeface="Carlito"/>
              <a:cs typeface="Carlito"/>
            </a:endParaRPr>
          </a:p>
        </p:txBody>
      </p:sp>
      <p:sp>
        <p:nvSpPr>
          <p:cNvPr id="6" name="object 6"/>
          <p:cNvSpPr/>
          <p:nvPr/>
        </p:nvSpPr>
        <p:spPr>
          <a:xfrm>
            <a:off x="8432801" y="1702815"/>
            <a:ext cx="2519679" cy="3245104"/>
          </a:xfrm>
          <a:prstGeom prst="rect">
            <a:avLst/>
          </a:prstGeom>
          <a:blipFill>
            <a:blip r:embed="rId2" cstate="print"/>
            <a:stretch>
              <a:fillRect/>
            </a:stretch>
          </a:blipFill>
        </p:spPr>
        <p:txBody>
          <a:bodyPr wrap="square" lIns="0" tIns="0" rIns="0" bIns="0" rtlCol="0"/>
          <a:lstStyle/>
          <a:p>
            <a:endParaRPr sz="2400"/>
          </a:p>
        </p:txBody>
      </p:sp>
      <p:sp>
        <p:nvSpPr>
          <p:cNvPr id="9" name="object 9"/>
          <p:cNvSpPr txBox="1">
            <a:spLocks noGrp="1"/>
          </p:cNvSpPr>
          <p:nvPr>
            <p:ph type="sldNum" sz="quarter" idx="7"/>
          </p:nvPr>
        </p:nvSpPr>
        <p:spPr>
          <a:xfrm>
            <a:off x="8400288" y="4829000"/>
            <a:ext cx="2317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A8A8A"/>
                </a:solidFill>
                <a:latin typeface="Carlito"/>
                <a:ea typeface="+mn-ea"/>
                <a:cs typeface="Carli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en-IN" smtClean="0"/>
              <a:pPr marL="38100">
                <a:lnSpc>
                  <a:spcPts val="1240"/>
                </a:lnSpc>
              </a:pPr>
              <a:t>16</a:t>
            </a:fld>
            <a:endParaRPr dirty="0"/>
          </a:p>
        </p:txBody>
      </p:sp>
      <p:pic>
        <p:nvPicPr>
          <p:cNvPr id="11" name="Picture 10">
            <a:extLst>
              <a:ext uri="{FF2B5EF4-FFF2-40B4-BE49-F238E27FC236}">
                <a16:creationId xmlns:a16="http://schemas.microsoft.com/office/drawing/2014/main" id="{E232783E-F2F3-7F88-B70A-D8CD3E32B583}"/>
              </a:ext>
            </a:extLst>
          </p:cNvPr>
          <p:cNvPicPr>
            <a:picLocks noChangeAspect="1"/>
          </p:cNvPicPr>
          <p:nvPr/>
        </p:nvPicPr>
        <p:blipFill>
          <a:blip r:embed="rId3"/>
          <a:stretch>
            <a:fillRect/>
          </a:stretch>
        </p:blipFill>
        <p:spPr>
          <a:xfrm>
            <a:off x="1463485" y="3415559"/>
            <a:ext cx="3534400" cy="207084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4587" y="589771"/>
            <a:ext cx="1281853" cy="570242"/>
          </a:xfrm>
          <a:prstGeom prst="rect">
            <a:avLst/>
          </a:prstGeom>
        </p:spPr>
        <p:txBody>
          <a:bodyPr vert="horz" wrap="square" lIns="0" tIns="16087" rIns="0" bIns="0" rtlCol="0" anchor="t">
            <a:spAutoFit/>
          </a:bodyPr>
          <a:lstStyle/>
          <a:p>
            <a:pPr marL="16933">
              <a:spcBef>
                <a:spcPts val="127"/>
              </a:spcBef>
            </a:pPr>
            <a:r>
              <a:rPr spc="-393" dirty="0"/>
              <a:t>R</a:t>
            </a:r>
            <a:r>
              <a:rPr lang="en-US" spc="-393" dirty="0"/>
              <a:t> </a:t>
            </a:r>
            <a:r>
              <a:rPr spc="140" dirty="0" err="1"/>
              <a:t>e</a:t>
            </a:r>
            <a:r>
              <a:rPr spc="47" dirty="0" err="1"/>
              <a:t>l</a:t>
            </a:r>
            <a:r>
              <a:rPr spc="40" dirty="0" err="1"/>
              <a:t>a</a:t>
            </a:r>
            <a:r>
              <a:rPr spc="-7" dirty="0" err="1"/>
              <a:t>y</a:t>
            </a:r>
            <a:endParaRPr spc="-7" dirty="0"/>
          </a:p>
        </p:txBody>
      </p:sp>
      <p:sp>
        <p:nvSpPr>
          <p:cNvPr id="3" name="object 3"/>
          <p:cNvSpPr txBox="1"/>
          <p:nvPr/>
        </p:nvSpPr>
        <p:spPr>
          <a:xfrm>
            <a:off x="1271355" y="1821011"/>
            <a:ext cx="6820459" cy="4562125"/>
          </a:xfrm>
          <a:prstGeom prst="rect">
            <a:avLst/>
          </a:prstGeom>
        </p:spPr>
        <p:txBody>
          <a:bodyPr vert="horz" wrap="square" lIns="0" tIns="16933" rIns="0" bIns="0" rtlCol="0">
            <a:spAutoFit/>
          </a:bodyPr>
          <a:lstStyle/>
          <a:p>
            <a:pPr marL="474121" marR="187109" indent="-457189">
              <a:spcBef>
                <a:spcPts val="133"/>
              </a:spcBef>
              <a:buFont typeface="Wingdings"/>
              <a:buChar char=""/>
              <a:tabLst>
                <a:tab pos="473275" algn="l"/>
                <a:tab pos="474121" algn="l"/>
              </a:tabLst>
            </a:pPr>
            <a:r>
              <a:rPr lang="en-US" sz="3200" spc="-13" dirty="0">
                <a:latin typeface="Carlito"/>
                <a:cs typeface="Carlito"/>
              </a:rPr>
              <a:t>Relay Board gives your Pi the ability to control high voltage/high current devices</a:t>
            </a:r>
          </a:p>
          <a:p>
            <a:pPr marL="474121" marR="187109" indent="-457189">
              <a:spcBef>
                <a:spcPts val="133"/>
              </a:spcBef>
              <a:buFont typeface="Wingdings"/>
              <a:buChar char=""/>
              <a:tabLst>
                <a:tab pos="473275" algn="l"/>
                <a:tab pos="474121" algn="l"/>
              </a:tabLst>
            </a:pPr>
            <a:r>
              <a:rPr sz="3200" spc="-13" dirty="0">
                <a:latin typeface="Carlito"/>
                <a:cs typeface="Carlito"/>
              </a:rPr>
              <a:t>Mechanical/electromechanical  switch</a:t>
            </a:r>
            <a:endParaRPr sz="3200" dirty="0">
              <a:latin typeface="Carlito"/>
              <a:cs typeface="Carlito"/>
            </a:endParaRPr>
          </a:p>
          <a:p>
            <a:pPr marL="474121" indent="-457189">
              <a:spcBef>
                <a:spcPts val="767"/>
              </a:spcBef>
              <a:buFont typeface="Wingdings"/>
              <a:buChar char=""/>
              <a:tabLst>
                <a:tab pos="473275" algn="l"/>
                <a:tab pos="474121" algn="l"/>
              </a:tabLst>
            </a:pPr>
            <a:r>
              <a:rPr sz="3200" dirty="0">
                <a:latin typeface="Carlito"/>
                <a:cs typeface="Carlito"/>
              </a:rPr>
              <a:t>3 </a:t>
            </a:r>
            <a:r>
              <a:rPr sz="3200" spc="-7" dirty="0">
                <a:latin typeface="Carlito"/>
                <a:cs typeface="Carlito"/>
              </a:rPr>
              <a:t>output terminals (left </a:t>
            </a:r>
            <a:r>
              <a:rPr sz="3200" spc="-20" dirty="0">
                <a:latin typeface="Carlito"/>
                <a:cs typeface="Carlito"/>
              </a:rPr>
              <a:t>to</a:t>
            </a:r>
            <a:r>
              <a:rPr sz="3200" spc="-180" dirty="0">
                <a:latin typeface="Carlito"/>
                <a:cs typeface="Carlito"/>
              </a:rPr>
              <a:t> </a:t>
            </a:r>
            <a:r>
              <a:rPr sz="3200" spc="-7" dirty="0">
                <a:latin typeface="Carlito"/>
                <a:cs typeface="Carlito"/>
              </a:rPr>
              <a:t>right)</a:t>
            </a:r>
            <a:endParaRPr sz="3200" dirty="0">
              <a:latin typeface="Carlito"/>
              <a:cs typeface="Carlito"/>
            </a:endParaRPr>
          </a:p>
          <a:p>
            <a:pPr marL="1008355" lvl="1" indent="-382684">
              <a:spcBef>
                <a:spcPts val="673"/>
              </a:spcBef>
              <a:buFont typeface="Wingdings"/>
              <a:buChar char=""/>
              <a:tabLst>
                <a:tab pos="1008355" algn="l"/>
                <a:tab pos="1009201" algn="l"/>
              </a:tabLst>
            </a:pPr>
            <a:r>
              <a:rPr sz="2667" dirty="0">
                <a:latin typeface="Carlito"/>
                <a:cs typeface="Carlito"/>
              </a:rPr>
              <a:t>NO </a:t>
            </a:r>
            <a:r>
              <a:rPr sz="2667" spc="-7" dirty="0">
                <a:latin typeface="Carlito"/>
                <a:cs typeface="Carlito"/>
              </a:rPr>
              <a:t>(normal</a:t>
            </a:r>
            <a:r>
              <a:rPr sz="2667" spc="-33" dirty="0">
                <a:latin typeface="Carlito"/>
                <a:cs typeface="Carlito"/>
              </a:rPr>
              <a:t> </a:t>
            </a:r>
            <a:r>
              <a:rPr sz="2667" dirty="0">
                <a:latin typeface="Carlito"/>
                <a:cs typeface="Carlito"/>
              </a:rPr>
              <a:t>open):</a:t>
            </a:r>
          </a:p>
          <a:p>
            <a:pPr marL="1008355" lvl="1" indent="-382684">
              <a:spcBef>
                <a:spcPts val="640"/>
              </a:spcBef>
              <a:buFont typeface="Wingdings"/>
              <a:buChar char=""/>
              <a:tabLst>
                <a:tab pos="1008355" algn="l"/>
                <a:tab pos="1009201" algn="l"/>
              </a:tabLst>
            </a:pPr>
            <a:r>
              <a:rPr sz="2667" spc="-7" dirty="0">
                <a:latin typeface="Carlito"/>
                <a:cs typeface="Carlito"/>
              </a:rPr>
              <a:t>Common</a:t>
            </a:r>
            <a:endParaRPr sz="2667" dirty="0">
              <a:latin typeface="Carlito"/>
              <a:cs typeface="Carlito"/>
            </a:endParaRPr>
          </a:p>
          <a:p>
            <a:pPr marL="1008355" lvl="1" indent="-382684">
              <a:spcBef>
                <a:spcPts val="640"/>
              </a:spcBef>
              <a:buFont typeface="Wingdings"/>
              <a:buChar char=""/>
              <a:tabLst>
                <a:tab pos="1008355" algn="l"/>
                <a:tab pos="1009201" algn="l"/>
              </a:tabLst>
            </a:pPr>
            <a:r>
              <a:rPr sz="2667" dirty="0">
                <a:latin typeface="Carlito"/>
                <a:cs typeface="Carlito"/>
              </a:rPr>
              <a:t>NC </a:t>
            </a:r>
            <a:r>
              <a:rPr sz="2667" spc="-7" dirty="0">
                <a:latin typeface="Carlito"/>
                <a:cs typeface="Carlito"/>
              </a:rPr>
              <a:t>(normal</a:t>
            </a:r>
            <a:r>
              <a:rPr sz="2667" spc="-33" dirty="0">
                <a:latin typeface="Carlito"/>
                <a:cs typeface="Carlito"/>
              </a:rPr>
              <a:t> </a:t>
            </a:r>
            <a:r>
              <a:rPr sz="2667" spc="-7" dirty="0">
                <a:latin typeface="Carlito"/>
                <a:cs typeface="Carlito"/>
              </a:rPr>
              <a:t>close)</a:t>
            </a:r>
            <a:endParaRPr sz="2667" dirty="0">
              <a:latin typeface="Carlito"/>
              <a:cs typeface="Carlito"/>
            </a:endParaRPr>
          </a:p>
        </p:txBody>
      </p:sp>
      <p:sp>
        <p:nvSpPr>
          <p:cNvPr id="4" name="object 4"/>
          <p:cNvSpPr/>
          <p:nvPr/>
        </p:nvSpPr>
        <p:spPr>
          <a:xfrm>
            <a:off x="7620000" y="1778000"/>
            <a:ext cx="4165600" cy="2342896"/>
          </a:xfrm>
          <a:prstGeom prst="rect">
            <a:avLst/>
          </a:prstGeom>
          <a:blipFill>
            <a:blip r:embed="rId2" cstate="print"/>
            <a:stretch>
              <a:fillRect/>
            </a:stretch>
          </a:blipFill>
        </p:spPr>
        <p:txBody>
          <a:bodyPr wrap="square" lIns="0" tIns="0" rIns="0" bIns="0" rtlCol="0"/>
          <a:lstStyle/>
          <a:p>
            <a:endParaRPr sz="2400"/>
          </a:p>
        </p:txBody>
      </p:sp>
      <p:sp>
        <p:nvSpPr>
          <p:cNvPr id="7" name="object 7"/>
          <p:cNvSpPr txBox="1">
            <a:spLocks noGrp="1"/>
          </p:cNvSpPr>
          <p:nvPr>
            <p:ph type="sldNum" sz="quarter" idx="7"/>
          </p:nvPr>
        </p:nvSpPr>
        <p:spPr>
          <a:xfrm>
            <a:off x="8400288" y="4829000"/>
            <a:ext cx="2317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A8A8A"/>
                </a:solidFill>
                <a:latin typeface="Carlito"/>
                <a:ea typeface="+mn-ea"/>
                <a:cs typeface="Carli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en-IN" smtClean="0"/>
              <a:pPr marL="38100">
                <a:lnSpc>
                  <a:spcPts val="1240"/>
                </a:lnSpc>
              </a:pPr>
              <a:t>17</a:t>
            </a:fld>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4587" y="589771"/>
            <a:ext cx="10360660" cy="570242"/>
          </a:xfrm>
          <a:prstGeom prst="rect">
            <a:avLst/>
          </a:prstGeom>
        </p:spPr>
        <p:txBody>
          <a:bodyPr vert="horz" wrap="square" lIns="0" tIns="16087" rIns="0" bIns="0" rtlCol="0" anchor="t">
            <a:spAutoFit/>
          </a:bodyPr>
          <a:lstStyle/>
          <a:p>
            <a:pPr marL="16933">
              <a:spcBef>
                <a:spcPts val="127"/>
              </a:spcBef>
            </a:pPr>
            <a:r>
              <a:rPr spc="-33" dirty="0"/>
              <a:t>Temperature </a:t>
            </a:r>
            <a:r>
              <a:rPr spc="53" dirty="0"/>
              <a:t>Dependent </a:t>
            </a:r>
            <a:r>
              <a:rPr spc="-27" dirty="0"/>
              <a:t>Auto </a:t>
            </a:r>
            <a:r>
              <a:rPr spc="-13" dirty="0"/>
              <a:t>Cooling</a:t>
            </a:r>
            <a:r>
              <a:rPr spc="287" dirty="0"/>
              <a:t> </a:t>
            </a:r>
            <a:r>
              <a:rPr spc="-147" dirty="0"/>
              <a:t>System</a:t>
            </a:r>
          </a:p>
        </p:txBody>
      </p:sp>
      <p:sp>
        <p:nvSpPr>
          <p:cNvPr id="3" name="object 3"/>
          <p:cNvSpPr txBox="1"/>
          <p:nvPr/>
        </p:nvSpPr>
        <p:spPr>
          <a:xfrm>
            <a:off x="714587" y="1540596"/>
            <a:ext cx="5610013" cy="3337731"/>
          </a:xfrm>
          <a:prstGeom prst="rect">
            <a:avLst/>
          </a:prstGeom>
        </p:spPr>
        <p:txBody>
          <a:bodyPr vert="horz" wrap="square" lIns="0" tIns="16087" rIns="0" bIns="0" rtlCol="0">
            <a:spAutoFit/>
          </a:bodyPr>
          <a:lstStyle/>
          <a:p>
            <a:pPr marL="16933">
              <a:spcBef>
                <a:spcPts val="127"/>
              </a:spcBef>
            </a:pPr>
            <a:r>
              <a:rPr sz="2933" spc="-7" dirty="0">
                <a:latin typeface="Carlito"/>
                <a:cs typeface="Carlito"/>
              </a:rPr>
              <a:t>Sensor </a:t>
            </a:r>
            <a:r>
              <a:rPr sz="2933" spc="-27" dirty="0">
                <a:latin typeface="Carlito"/>
                <a:cs typeface="Carlito"/>
              </a:rPr>
              <a:t>interface </a:t>
            </a:r>
            <a:r>
              <a:rPr sz="2933" spc="-7" dirty="0">
                <a:latin typeface="Carlito"/>
                <a:cs typeface="Carlito"/>
              </a:rPr>
              <a:t>with Raspberry</a:t>
            </a:r>
            <a:r>
              <a:rPr sz="2933" spc="47" dirty="0">
                <a:latin typeface="Carlito"/>
                <a:cs typeface="Carlito"/>
              </a:rPr>
              <a:t> </a:t>
            </a:r>
            <a:r>
              <a:rPr sz="2933" dirty="0">
                <a:latin typeface="Carlito"/>
                <a:cs typeface="Carlito"/>
              </a:rPr>
              <a:t>Pi</a:t>
            </a:r>
            <a:endParaRPr sz="2933">
              <a:latin typeface="Carlito"/>
              <a:cs typeface="Carlito"/>
            </a:endParaRPr>
          </a:p>
          <a:p>
            <a:pPr>
              <a:spcBef>
                <a:spcPts val="73"/>
              </a:spcBef>
            </a:pPr>
            <a:endParaRPr sz="3333">
              <a:latin typeface="Carlito"/>
              <a:cs typeface="Carlito"/>
            </a:endParaRPr>
          </a:p>
          <a:p>
            <a:pPr marL="1008355" marR="33019" indent="-382684" algn="just">
              <a:lnSpc>
                <a:spcPct val="80000"/>
              </a:lnSpc>
              <a:buFont typeface="Wingdings"/>
              <a:buChar char=""/>
              <a:tabLst>
                <a:tab pos="1009201" algn="l"/>
              </a:tabLst>
            </a:pPr>
            <a:r>
              <a:rPr sz="2533" spc="-7" dirty="0">
                <a:latin typeface="Carlito"/>
                <a:cs typeface="Carlito"/>
              </a:rPr>
              <a:t>Connect pin 1 of </a:t>
            </a:r>
            <a:r>
              <a:rPr sz="2533" spc="-13" dirty="0">
                <a:latin typeface="Carlito"/>
                <a:cs typeface="Carlito"/>
              </a:rPr>
              <a:t>DHT </a:t>
            </a:r>
            <a:r>
              <a:rPr sz="2533" spc="-7" dirty="0">
                <a:latin typeface="Carlito"/>
                <a:cs typeface="Carlito"/>
              </a:rPr>
              <a:t>sensor </a:t>
            </a:r>
            <a:r>
              <a:rPr sz="2533" spc="-20" dirty="0">
                <a:latin typeface="Carlito"/>
                <a:cs typeface="Carlito"/>
              </a:rPr>
              <a:t>to </a:t>
            </a:r>
            <a:r>
              <a:rPr sz="2533" spc="-7" dirty="0">
                <a:latin typeface="Carlito"/>
                <a:cs typeface="Carlito"/>
              </a:rPr>
              <a:t>the  3.3V pin of Raspberry</a:t>
            </a:r>
            <a:r>
              <a:rPr sz="2533" spc="13" dirty="0">
                <a:latin typeface="Carlito"/>
                <a:cs typeface="Carlito"/>
              </a:rPr>
              <a:t> </a:t>
            </a:r>
            <a:r>
              <a:rPr sz="2533" spc="-7" dirty="0">
                <a:latin typeface="Carlito"/>
                <a:cs typeface="Carlito"/>
              </a:rPr>
              <a:t>Pi</a:t>
            </a:r>
            <a:endParaRPr sz="2533">
              <a:latin typeface="Carlito"/>
              <a:cs typeface="Carlito"/>
            </a:endParaRPr>
          </a:p>
          <a:p>
            <a:pPr marL="1008355" marR="6773" indent="-382684" algn="just">
              <a:lnSpc>
                <a:spcPct val="80000"/>
              </a:lnSpc>
              <a:spcBef>
                <a:spcPts val="612"/>
              </a:spcBef>
              <a:buFont typeface="Wingdings"/>
              <a:buChar char=""/>
              <a:tabLst>
                <a:tab pos="1009201" algn="l"/>
              </a:tabLst>
            </a:pPr>
            <a:r>
              <a:rPr sz="2533" spc="-7" dirty="0">
                <a:latin typeface="Carlito"/>
                <a:cs typeface="Carlito"/>
              </a:rPr>
              <a:t>Connect pin 2 of </a:t>
            </a:r>
            <a:r>
              <a:rPr sz="2533" spc="-13" dirty="0">
                <a:latin typeface="Carlito"/>
                <a:cs typeface="Carlito"/>
              </a:rPr>
              <a:t>DHT </a:t>
            </a:r>
            <a:r>
              <a:rPr sz="2533" spc="-7" dirty="0">
                <a:latin typeface="Carlito"/>
                <a:cs typeface="Carlito"/>
              </a:rPr>
              <a:t>sensor </a:t>
            </a:r>
            <a:r>
              <a:rPr sz="2533" spc="-20" dirty="0">
                <a:latin typeface="Carlito"/>
                <a:cs typeface="Carlito"/>
              </a:rPr>
              <a:t>to </a:t>
            </a:r>
            <a:r>
              <a:rPr sz="2533" spc="-27" dirty="0">
                <a:latin typeface="Carlito"/>
                <a:cs typeface="Carlito"/>
              </a:rPr>
              <a:t>any  </a:t>
            </a:r>
            <a:r>
              <a:rPr sz="2533" spc="-13" dirty="0">
                <a:latin typeface="Carlito"/>
                <a:cs typeface="Carlito"/>
              </a:rPr>
              <a:t>input pins </a:t>
            </a:r>
            <a:r>
              <a:rPr sz="2533" spc="-7" dirty="0">
                <a:latin typeface="Carlito"/>
                <a:cs typeface="Carlito"/>
              </a:rPr>
              <a:t>of Raspberry Pi, </a:t>
            </a:r>
            <a:r>
              <a:rPr sz="2533" spc="-13" dirty="0">
                <a:latin typeface="Carlito"/>
                <a:cs typeface="Carlito"/>
              </a:rPr>
              <a:t>here we  </a:t>
            </a:r>
            <a:r>
              <a:rPr sz="2533" spc="-27" dirty="0">
                <a:latin typeface="Carlito"/>
                <a:cs typeface="Carlito"/>
              </a:rPr>
              <a:t>have </a:t>
            </a:r>
            <a:r>
              <a:rPr sz="2533" spc="-7" dirty="0">
                <a:latin typeface="Carlito"/>
                <a:cs typeface="Carlito"/>
              </a:rPr>
              <a:t>used pin</a:t>
            </a:r>
            <a:r>
              <a:rPr sz="2533" spc="53" dirty="0">
                <a:latin typeface="Carlito"/>
                <a:cs typeface="Carlito"/>
              </a:rPr>
              <a:t> </a:t>
            </a:r>
            <a:r>
              <a:rPr sz="2533" spc="-7" dirty="0">
                <a:latin typeface="Carlito"/>
                <a:cs typeface="Carlito"/>
              </a:rPr>
              <a:t>11</a:t>
            </a:r>
            <a:endParaRPr sz="2533">
              <a:latin typeface="Carlito"/>
              <a:cs typeface="Carlito"/>
            </a:endParaRPr>
          </a:p>
          <a:p>
            <a:pPr marL="1008355" marR="33019" indent="-382684" algn="just">
              <a:lnSpc>
                <a:spcPct val="80000"/>
              </a:lnSpc>
              <a:spcBef>
                <a:spcPts val="607"/>
              </a:spcBef>
              <a:buFont typeface="Wingdings"/>
              <a:buChar char=""/>
              <a:tabLst>
                <a:tab pos="1009201" algn="l"/>
              </a:tabLst>
            </a:pPr>
            <a:r>
              <a:rPr sz="2533" spc="-7" dirty="0">
                <a:latin typeface="Carlito"/>
                <a:cs typeface="Carlito"/>
              </a:rPr>
              <a:t>Connect pin 4 of </a:t>
            </a:r>
            <a:r>
              <a:rPr sz="2533" spc="-13" dirty="0">
                <a:latin typeface="Carlito"/>
                <a:cs typeface="Carlito"/>
              </a:rPr>
              <a:t>DHT </a:t>
            </a:r>
            <a:r>
              <a:rPr sz="2533" spc="-7" dirty="0">
                <a:latin typeface="Carlito"/>
                <a:cs typeface="Carlito"/>
              </a:rPr>
              <a:t>sensor </a:t>
            </a:r>
            <a:r>
              <a:rPr sz="2533" spc="-20" dirty="0">
                <a:latin typeface="Carlito"/>
                <a:cs typeface="Carlito"/>
              </a:rPr>
              <a:t>to </a:t>
            </a:r>
            <a:r>
              <a:rPr sz="2533" spc="-7" dirty="0">
                <a:latin typeface="Carlito"/>
                <a:cs typeface="Carlito"/>
              </a:rPr>
              <a:t>the  </a:t>
            </a:r>
            <a:r>
              <a:rPr sz="2533" spc="-20" dirty="0">
                <a:latin typeface="Carlito"/>
                <a:cs typeface="Carlito"/>
              </a:rPr>
              <a:t>ground </a:t>
            </a:r>
            <a:r>
              <a:rPr sz="2533" spc="-7" dirty="0">
                <a:latin typeface="Carlito"/>
                <a:cs typeface="Carlito"/>
              </a:rPr>
              <a:t>pin of the Raspberry</a:t>
            </a:r>
            <a:r>
              <a:rPr sz="2533" spc="73" dirty="0">
                <a:latin typeface="Carlito"/>
                <a:cs typeface="Carlito"/>
              </a:rPr>
              <a:t> </a:t>
            </a:r>
            <a:r>
              <a:rPr sz="2533" spc="-7" dirty="0">
                <a:latin typeface="Carlito"/>
                <a:cs typeface="Carlito"/>
              </a:rPr>
              <a:t>Pi</a:t>
            </a:r>
            <a:endParaRPr sz="2533">
              <a:latin typeface="Carlito"/>
              <a:cs typeface="Carlito"/>
            </a:endParaRPr>
          </a:p>
        </p:txBody>
      </p:sp>
      <p:sp>
        <p:nvSpPr>
          <p:cNvPr id="4" name="object 4"/>
          <p:cNvSpPr/>
          <p:nvPr/>
        </p:nvSpPr>
        <p:spPr>
          <a:xfrm>
            <a:off x="6604001" y="1804415"/>
            <a:ext cx="5372607" cy="3021584"/>
          </a:xfrm>
          <a:prstGeom prst="rect">
            <a:avLst/>
          </a:prstGeom>
          <a:blipFill>
            <a:blip r:embed="rId3" cstate="print"/>
            <a:stretch>
              <a:fillRect/>
            </a:stretch>
          </a:blipFill>
        </p:spPr>
        <p:txBody>
          <a:bodyPr wrap="square" lIns="0" tIns="0" rIns="0" bIns="0" rtlCol="0"/>
          <a:lstStyle/>
          <a:p>
            <a:endParaRPr sz="2400"/>
          </a:p>
        </p:txBody>
      </p:sp>
      <p:sp>
        <p:nvSpPr>
          <p:cNvPr id="7" name="object 7"/>
          <p:cNvSpPr txBox="1">
            <a:spLocks noGrp="1"/>
          </p:cNvSpPr>
          <p:nvPr>
            <p:ph type="sldNum" sz="quarter" idx="7"/>
          </p:nvPr>
        </p:nvSpPr>
        <p:spPr>
          <a:xfrm>
            <a:off x="8400288" y="4829000"/>
            <a:ext cx="2317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A8A8A"/>
                </a:solidFill>
                <a:latin typeface="Carlito"/>
                <a:ea typeface="+mn-ea"/>
                <a:cs typeface="Carli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en-IN" smtClean="0"/>
              <a:pPr marL="38100">
                <a:lnSpc>
                  <a:spcPts val="1240"/>
                </a:lnSpc>
              </a:pPr>
              <a:t>18</a:t>
            </a:fld>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4588" y="368283"/>
            <a:ext cx="9402233" cy="1042038"/>
          </a:xfrm>
          <a:prstGeom prst="rect">
            <a:avLst/>
          </a:prstGeom>
        </p:spPr>
        <p:txBody>
          <a:bodyPr vert="horz" wrap="square" lIns="0" tIns="16087" rIns="0" bIns="0" rtlCol="0" anchor="t">
            <a:spAutoFit/>
          </a:bodyPr>
          <a:lstStyle/>
          <a:p>
            <a:pPr marL="26246" marR="6773" indent="-10160">
              <a:spcBef>
                <a:spcPts val="127"/>
              </a:spcBef>
            </a:pPr>
            <a:r>
              <a:rPr sz="3333" spc="-7" dirty="0"/>
              <a:t>Temperature </a:t>
            </a:r>
            <a:r>
              <a:rPr sz="3333" spc="93" dirty="0"/>
              <a:t>Dependent </a:t>
            </a:r>
            <a:r>
              <a:rPr sz="3333" spc="-27" dirty="0"/>
              <a:t>Auto </a:t>
            </a:r>
            <a:r>
              <a:rPr sz="3333" spc="-7" dirty="0"/>
              <a:t>Cooling </a:t>
            </a:r>
            <a:r>
              <a:rPr sz="3333" spc="-120" dirty="0"/>
              <a:t>System  </a:t>
            </a:r>
            <a:r>
              <a:rPr sz="3333" spc="40" dirty="0"/>
              <a:t>(contd..)</a:t>
            </a:r>
            <a:endParaRPr sz="3333"/>
          </a:p>
        </p:txBody>
      </p:sp>
      <p:sp>
        <p:nvSpPr>
          <p:cNvPr id="3" name="object 3"/>
          <p:cNvSpPr txBox="1"/>
          <p:nvPr/>
        </p:nvSpPr>
        <p:spPr>
          <a:xfrm>
            <a:off x="714587" y="1621873"/>
            <a:ext cx="6189133" cy="3955208"/>
          </a:xfrm>
          <a:prstGeom prst="rect">
            <a:avLst/>
          </a:prstGeom>
        </p:spPr>
        <p:txBody>
          <a:bodyPr vert="horz" wrap="square" lIns="0" tIns="16087" rIns="0" bIns="0" rtlCol="0">
            <a:spAutoFit/>
          </a:bodyPr>
          <a:lstStyle/>
          <a:p>
            <a:pPr marL="16933">
              <a:spcBef>
                <a:spcPts val="127"/>
              </a:spcBef>
            </a:pPr>
            <a:r>
              <a:rPr sz="2933" spc="-27" dirty="0">
                <a:latin typeface="Carlito"/>
                <a:cs typeface="Carlito"/>
              </a:rPr>
              <a:t>Relay interface </a:t>
            </a:r>
            <a:r>
              <a:rPr sz="2933" spc="-7" dirty="0">
                <a:latin typeface="Carlito"/>
                <a:cs typeface="Carlito"/>
              </a:rPr>
              <a:t>with Raspberry</a:t>
            </a:r>
            <a:r>
              <a:rPr sz="2933" spc="80" dirty="0">
                <a:latin typeface="Carlito"/>
                <a:cs typeface="Carlito"/>
              </a:rPr>
              <a:t> </a:t>
            </a:r>
            <a:r>
              <a:rPr sz="2933" dirty="0">
                <a:latin typeface="Carlito"/>
                <a:cs typeface="Carlito"/>
              </a:rPr>
              <a:t>Pi</a:t>
            </a:r>
          </a:p>
          <a:p>
            <a:pPr>
              <a:spcBef>
                <a:spcPts val="47"/>
              </a:spcBef>
            </a:pPr>
            <a:endParaRPr sz="3933" dirty="0">
              <a:latin typeface="Carlito"/>
              <a:cs typeface="Carlito"/>
            </a:endParaRPr>
          </a:p>
          <a:p>
            <a:pPr marL="1008355" marR="176102" indent="-382684" algn="just">
              <a:buFont typeface="Wingdings"/>
              <a:buChar char=""/>
              <a:tabLst>
                <a:tab pos="1009201" algn="l"/>
              </a:tabLst>
            </a:pPr>
            <a:r>
              <a:rPr sz="2533" spc="-7" dirty="0">
                <a:latin typeface="Carlito"/>
                <a:cs typeface="Carlito"/>
              </a:rPr>
              <a:t>Connect the </a:t>
            </a:r>
            <a:r>
              <a:rPr sz="2533" spc="-13" dirty="0">
                <a:latin typeface="Carlito"/>
                <a:cs typeface="Carlito"/>
              </a:rPr>
              <a:t>VCC </a:t>
            </a:r>
            <a:r>
              <a:rPr sz="2533" spc="-7" dirty="0">
                <a:latin typeface="Carlito"/>
                <a:cs typeface="Carlito"/>
              </a:rPr>
              <a:t>pin of </a:t>
            </a:r>
            <a:r>
              <a:rPr sz="2533" spc="-27" dirty="0">
                <a:latin typeface="Carlito"/>
                <a:cs typeface="Carlito"/>
              </a:rPr>
              <a:t>relay </a:t>
            </a:r>
            <a:r>
              <a:rPr sz="2533" spc="-20" dirty="0">
                <a:latin typeface="Carlito"/>
                <a:cs typeface="Carlito"/>
              </a:rPr>
              <a:t>to </a:t>
            </a:r>
            <a:r>
              <a:rPr sz="2533" spc="-7" dirty="0">
                <a:latin typeface="Carlito"/>
                <a:cs typeface="Carlito"/>
              </a:rPr>
              <a:t>the 5V  </a:t>
            </a:r>
            <a:r>
              <a:rPr sz="2533" spc="-13" dirty="0">
                <a:latin typeface="Carlito"/>
                <a:cs typeface="Carlito"/>
              </a:rPr>
              <a:t>supply </a:t>
            </a:r>
            <a:r>
              <a:rPr sz="2533" spc="-7" dirty="0">
                <a:latin typeface="Carlito"/>
                <a:cs typeface="Carlito"/>
              </a:rPr>
              <a:t>pin of Raspberry</a:t>
            </a:r>
            <a:r>
              <a:rPr sz="2533" spc="33" dirty="0">
                <a:latin typeface="Carlito"/>
                <a:cs typeface="Carlito"/>
              </a:rPr>
              <a:t> </a:t>
            </a:r>
            <a:r>
              <a:rPr sz="2533" spc="-7" dirty="0">
                <a:latin typeface="Carlito"/>
                <a:cs typeface="Carlito"/>
              </a:rPr>
              <a:t>Pi</a:t>
            </a:r>
            <a:endParaRPr sz="2533" dirty="0">
              <a:latin typeface="Carlito"/>
              <a:cs typeface="Carlito"/>
            </a:endParaRPr>
          </a:p>
          <a:p>
            <a:pPr marL="1008355" marR="160863" indent="-382684" algn="just">
              <a:spcBef>
                <a:spcPts val="607"/>
              </a:spcBef>
              <a:buFont typeface="Wingdings"/>
              <a:buChar char=""/>
              <a:tabLst>
                <a:tab pos="1009201" algn="l"/>
              </a:tabLst>
            </a:pPr>
            <a:r>
              <a:rPr sz="2533" spc="-7" dirty="0">
                <a:latin typeface="Carlito"/>
                <a:cs typeface="Carlito"/>
              </a:rPr>
              <a:t>Connect the GND </a:t>
            </a:r>
            <a:r>
              <a:rPr sz="2533" spc="-13" dirty="0">
                <a:latin typeface="Carlito"/>
                <a:cs typeface="Carlito"/>
              </a:rPr>
              <a:t>(ground) </a:t>
            </a:r>
            <a:r>
              <a:rPr sz="2533" spc="-7" dirty="0">
                <a:latin typeface="Carlito"/>
                <a:cs typeface="Carlito"/>
              </a:rPr>
              <a:t>pin of </a:t>
            </a:r>
            <a:r>
              <a:rPr sz="2533" spc="-27" dirty="0">
                <a:latin typeface="Carlito"/>
                <a:cs typeface="Carlito"/>
              </a:rPr>
              <a:t>relay  </a:t>
            </a:r>
            <a:r>
              <a:rPr sz="2533" spc="-20" dirty="0">
                <a:latin typeface="Carlito"/>
                <a:cs typeface="Carlito"/>
              </a:rPr>
              <a:t>to </a:t>
            </a:r>
            <a:r>
              <a:rPr sz="2533" spc="-7" dirty="0">
                <a:latin typeface="Carlito"/>
                <a:cs typeface="Carlito"/>
              </a:rPr>
              <a:t>the </a:t>
            </a:r>
            <a:r>
              <a:rPr sz="2533" spc="-20" dirty="0">
                <a:latin typeface="Carlito"/>
                <a:cs typeface="Carlito"/>
              </a:rPr>
              <a:t>ground </a:t>
            </a:r>
            <a:r>
              <a:rPr sz="2533" spc="-7" dirty="0">
                <a:latin typeface="Carlito"/>
                <a:cs typeface="Carlito"/>
              </a:rPr>
              <a:t>pin of Raspberry</a:t>
            </a:r>
            <a:r>
              <a:rPr sz="2533" spc="93" dirty="0">
                <a:latin typeface="Carlito"/>
                <a:cs typeface="Carlito"/>
              </a:rPr>
              <a:t> </a:t>
            </a:r>
            <a:r>
              <a:rPr sz="2533" spc="-7" dirty="0">
                <a:latin typeface="Carlito"/>
                <a:cs typeface="Carlito"/>
              </a:rPr>
              <a:t>Pi</a:t>
            </a:r>
            <a:endParaRPr sz="2533" dirty="0">
              <a:latin typeface="Carlito"/>
              <a:cs typeface="Carlito"/>
            </a:endParaRPr>
          </a:p>
          <a:p>
            <a:pPr marL="1008355" marR="6773" indent="-382684" algn="just">
              <a:spcBef>
                <a:spcPts val="607"/>
              </a:spcBef>
              <a:buFont typeface="Wingdings"/>
              <a:buChar char=""/>
              <a:tabLst>
                <a:tab pos="1009201" algn="l"/>
              </a:tabLst>
            </a:pPr>
            <a:r>
              <a:rPr sz="2533" spc="-7" dirty="0">
                <a:latin typeface="Carlito"/>
                <a:cs typeface="Carlito"/>
              </a:rPr>
              <a:t>Connect the </a:t>
            </a:r>
            <a:r>
              <a:rPr sz="2533" spc="-13" dirty="0">
                <a:latin typeface="Carlito"/>
                <a:cs typeface="Carlito"/>
              </a:rPr>
              <a:t>input/signal </a:t>
            </a:r>
            <a:r>
              <a:rPr sz="2533" spc="-7" dirty="0">
                <a:latin typeface="Carlito"/>
                <a:cs typeface="Carlito"/>
              </a:rPr>
              <a:t>pin of </a:t>
            </a:r>
            <a:r>
              <a:rPr sz="2533" spc="-27" dirty="0">
                <a:latin typeface="Carlito"/>
                <a:cs typeface="Carlito"/>
              </a:rPr>
              <a:t>Relay </a:t>
            </a:r>
            <a:r>
              <a:rPr sz="2533" spc="-20" dirty="0">
                <a:latin typeface="Carlito"/>
                <a:cs typeface="Carlito"/>
              </a:rPr>
              <a:t>to  </a:t>
            </a:r>
            <a:r>
              <a:rPr sz="2533" spc="-7" dirty="0">
                <a:latin typeface="Carlito"/>
                <a:cs typeface="Carlito"/>
              </a:rPr>
              <a:t>the assigned </a:t>
            </a:r>
            <a:r>
              <a:rPr sz="2533" spc="-13" dirty="0">
                <a:latin typeface="Carlito"/>
                <a:cs typeface="Carlito"/>
              </a:rPr>
              <a:t>output </a:t>
            </a:r>
            <a:r>
              <a:rPr sz="2533" spc="-7" dirty="0">
                <a:latin typeface="Carlito"/>
                <a:cs typeface="Carlito"/>
              </a:rPr>
              <a:t>pin of Raspberry Pi  </a:t>
            </a:r>
            <a:r>
              <a:rPr sz="2533" spc="-13" dirty="0">
                <a:latin typeface="Carlito"/>
                <a:cs typeface="Carlito"/>
              </a:rPr>
              <a:t>(Here we </a:t>
            </a:r>
            <a:r>
              <a:rPr sz="2533" spc="-27" dirty="0">
                <a:latin typeface="Carlito"/>
                <a:cs typeface="Carlito"/>
              </a:rPr>
              <a:t>have </a:t>
            </a:r>
            <a:r>
              <a:rPr sz="2533" spc="-7" dirty="0">
                <a:latin typeface="Carlito"/>
                <a:cs typeface="Carlito"/>
              </a:rPr>
              <a:t>used pin</a:t>
            </a:r>
            <a:r>
              <a:rPr sz="2533" spc="87" dirty="0">
                <a:latin typeface="Carlito"/>
                <a:cs typeface="Carlito"/>
              </a:rPr>
              <a:t> </a:t>
            </a:r>
            <a:r>
              <a:rPr sz="2533" spc="-7" dirty="0">
                <a:latin typeface="Carlito"/>
                <a:cs typeface="Carlito"/>
              </a:rPr>
              <a:t>7)</a:t>
            </a:r>
            <a:endParaRPr sz="2533" dirty="0">
              <a:latin typeface="Carlito"/>
              <a:cs typeface="Carlito"/>
            </a:endParaRPr>
          </a:p>
        </p:txBody>
      </p:sp>
      <p:sp>
        <p:nvSpPr>
          <p:cNvPr id="4" name="object 4"/>
          <p:cNvSpPr/>
          <p:nvPr/>
        </p:nvSpPr>
        <p:spPr>
          <a:xfrm>
            <a:off x="7416800" y="2515615"/>
            <a:ext cx="4527296" cy="2546096"/>
          </a:xfrm>
          <a:prstGeom prst="rect">
            <a:avLst/>
          </a:prstGeom>
          <a:blipFill>
            <a:blip r:embed="rId2" cstate="print"/>
            <a:stretch>
              <a:fillRect/>
            </a:stretch>
          </a:blipFill>
        </p:spPr>
        <p:txBody>
          <a:bodyPr wrap="square" lIns="0" tIns="0" rIns="0" bIns="0" rtlCol="0"/>
          <a:lstStyle/>
          <a:p>
            <a:endParaRPr sz="2400"/>
          </a:p>
        </p:txBody>
      </p:sp>
      <p:sp>
        <p:nvSpPr>
          <p:cNvPr id="7" name="object 7"/>
          <p:cNvSpPr txBox="1">
            <a:spLocks noGrp="1"/>
          </p:cNvSpPr>
          <p:nvPr>
            <p:ph type="sldNum" sz="quarter" idx="7"/>
          </p:nvPr>
        </p:nvSpPr>
        <p:spPr>
          <a:xfrm>
            <a:off x="8400288" y="4829000"/>
            <a:ext cx="2317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A8A8A"/>
                </a:solidFill>
                <a:latin typeface="Carlito"/>
                <a:ea typeface="+mn-ea"/>
                <a:cs typeface="Carli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en-IN" smtClean="0"/>
              <a:pPr marL="38100">
                <a:lnSpc>
                  <a:spcPts val="1240"/>
                </a:lnSpc>
              </a:pPr>
              <a:t>19</a:t>
            </a:fld>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FF06E-070A-7168-5B23-FA4476516712}"/>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3F6DD020-F759-BB89-B46A-1211C88AAD39}"/>
              </a:ext>
            </a:extLst>
          </p:cNvPr>
          <p:cNvSpPr>
            <a:spLocks noGrp="1"/>
          </p:cNvSpPr>
          <p:nvPr>
            <p:ph idx="1"/>
          </p:nvPr>
        </p:nvSpPr>
        <p:spPr>
          <a:xfrm>
            <a:off x="677334" y="463463"/>
            <a:ext cx="8596668" cy="6162805"/>
          </a:xfrm>
        </p:spPr>
        <p:txBody>
          <a:bodyPr>
            <a:normAutofit/>
          </a:bodyPr>
          <a:lstStyle/>
          <a:p>
            <a:r>
              <a:rPr lang="en-IN" sz="1800" b="1" dirty="0">
                <a:solidFill>
                  <a:srgbClr val="303B4E"/>
                </a:solidFill>
                <a:latin typeface="OpenSans-Bold"/>
              </a:rPr>
              <a:t>IOT TECHNOLOGY</a:t>
            </a:r>
            <a:r>
              <a:rPr lang="en-US" sz="1800" b="1" i="0" u="none" strike="noStrike" baseline="0" dirty="0">
                <a:solidFill>
                  <a:srgbClr val="303B4E"/>
                </a:solidFill>
                <a:latin typeface="OpenSans-Bold"/>
              </a:rPr>
              <a:t>: A More Connected World</a:t>
            </a:r>
          </a:p>
          <a:p>
            <a:pPr lvl="1"/>
            <a:r>
              <a:rPr lang="en-US" sz="1800" b="0" i="0" u="none" strike="noStrike" baseline="0" dirty="0">
                <a:latin typeface="OpenSans-Regular"/>
              </a:rPr>
              <a:t>As machines get smaller, it becomes easier to produce.</a:t>
            </a:r>
          </a:p>
          <a:p>
            <a:pPr lvl="1"/>
            <a:r>
              <a:rPr lang="en-US" sz="1800" dirty="0">
                <a:latin typeface="OpenSans-Regular"/>
              </a:rPr>
              <a:t>Industries have shifted away from a monolithic</a:t>
            </a:r>
            <a:r>
              <a:rPr lang="en-US" b="0" i="0" u="none" strike="noStrike" baseline="0" dirty="0">
                <a:latin typeface="OpenSans-Regular"/>
              </a:rPr>
              <a:t>, </a:t>
            </a:r>
            <a:r>
              <a:rPr lang="en-US" sz="1800" b="0" i="0" u="none" strike="noStrike" baseline="0" dirty="0">
                <a:latin typeface="OpenSans-Regular"/>
              </a:rPr>
              <a:t>single-device model in favor of a more modular, microservices approach.</a:t>
            </a:r>
          </a:p>
          <a:p>
            <a:pPr lvl="1"/>
            <a:r>
              <a:rPr lang="en-US" sz="1800" b="0" i="0" u="none" strike="noStrike" baseline="0" dirty="0">
                <a:latin typeface="OpenSans-Regular"/>
              </a:rPr>
              <a:t>Each device may have its own individual utility as well, and it may benefit the entire network. This is the core of IoT technology.</a:t>
            </a:r>
          </a:p>
          <a:p>
            <a:pPr marL="342900" lvl="1" indent="-342900"/>
            <a:r>
              <a:rPr lang="en-IN" sz="1800" b="1" dirty="0">
                <a:solidFill>
                  <a:srgbClr val="303B4E"/>
                </a:solidFill>
                <a:latin typeface="OpenSans-Bold"/>
              </a:rPr>
              <a:t>IOT TECHNOLOGY’S GROWTH</a:t>
            </a:r>
          </a:p>
          <a:p>
            <a:pPr lvl="1"/>
            <a:r>
              <a:rPr lang="en-US" b="0" i="0" u="none" strike="noStrike" baseline="0" dirty="0">
                <a:solidFill>
                  <a:srgbClr val="000000"/>
                </a:solidFill>
                <a:latin typeface="OpenSans-Regular"/>
              </a:rPr>
              <a:t>According to Mordor Intelligence, the IoT technology market value is expected to </a:t>
            </a:r>
            <a:r>
              <a:rPr lang="en-US" sz="1800" b="0" i="0" u="none" strike="noStrike" baseline="0" dirty="0">
                <a:solidFill>
                  <a:srgbClr val="000000"/>
                </a:solidFill>
                <a:latin typeface="OpenSans-Regular"/>
              </a:rPr>
              <a:t>rise to </a:t>
            </a:r>
            <a:r>
              <a:rPr lang="en-US" sz="1800" b="0" i="0" u="none" strike="noStrike" baseline="0" dirty="0">
                <a:solidFill>
                  <a:schemeClr val="tx1"/>
                </a:solidFill>
                <a:latin typeface="OpenSans-Regular"/>
              </a:rPr>
              <a:t>$1.39 trillion by 2026.</a:t>
            </a:r>
          </a:p>
          <a:p>
            <a:pPr lvl="1"/>
            <a:r>
              <a:rPr lang="en-US" sz="1800" dirty="0">
                <a:solidFill>
                  <a:schemeClr val="tx1"/>
                </a:solidFill>
                <a:latin typeface="OpenSans-Regular"/>
              </a:rPr>
              <a:t>Reasons of growth </a:t>
            </a:r>
          </a:p>
          <a:p>
            <a:pPr lvl="2"/>
            <a:r>
              <a:rPr lang="en-US" sz="1800" dirty="0">
                <a:latin typeface="OpenSans-Regular"/>
              </a:rPr>
              <a:t>The COVID-19 pandemic .</a:t>
            </a:r>
          </a:p>
          <a:p>
            <a:pPr lvl="2"/>
            <a:r>
              <a:rPr lang="en-US" sz="1800" b="0" i="0" u="none" strike="noStrike" baseline="0" dirty="0">
                <a:latin typeface="OpenSans-Regular"/>
              </a:rPr>
              <a:t>Businesses are racing to develop better artificial intelligence solutions which requires network of advanced sensors and edge computers.</a:t>
            </a:r>
          </a:p>
          <a:p>
            <a:pPr lvl="2"/>
            <a:r>
              <a:rPr lang="en-US" sz="1800" b="0" i="0" u="none" strike="noStrike" baseline="0" dirty="0">
                <a:latin typeface="OpenSans-Regular"/>
              </a:rPr>
              <a:t>IoT networks can accomplish some tasks more efficiently than centralized </a:t>
            </a:r>
            <a:r>
              <a:rPr lang="en-IN" sz="1800" b="0" i="0" u="none" strike="noStrike" baseline="0" dirty="0">
                <a:latin typeface="OpenSans-Regular"/>
              </a:rPr>
              <a:t>solutions.</a:t>
            </a:r>
            <a:endParaRPr lang="en-US" sz="1800" b="0" i="0" u="none" strike="noStrike" baseline="0" dirty="0">
              <a:latin typeface="OpenSans-Regular"/>
            </a:endParaRPr>
          </a:p>
          <a:p>
            <a:pPr lvl="2"/>
            <a:endParaRPr lang="en-US" b="0" i="0" u="none" strike="noStrike" baseline="0" dirty="0">
              <a:latin typeface="OpenSans-Regular"/>
            </a:endParaRPr>
          </a:p>
        </p:txBody>
      </p:sp>
    </p:spTree>
    <p:extLst>
      <p:ext uri="{BB962C8B-B14F-4D97-AF65-F5344CB8AC3E}">
        <p14:creationId xmlns:p14="http://schemas.microsoft.com/office/powerpoint/2010/main" val="228128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4587" y="368283"/>
            <a:ext cx="9393767" cy="1042038"/>
          </a:xfrm>
          <a:prstGeom prst="rect">
            <a:avLst/>
          </a:prstGeom>
        </p:spPr>
        <p:txBody>
          <a:bodyPr vert="horz" wrap="square" lIns="0" tIns="16087" rIns="0" bIns="0" rtlCol="0" anchor="t">
            <a:spAutoFit/>
          </a:bodyPr>
          <a:lstStyle/>
          <a:p>
            <a:pPr marL="26246" marR="6773" indent="-10160">
              <a:spcBef>
                <a:spcPts val="127"/>
              </a:spcBef>
            </a:pPr>
            <a:r>
              <a:rPr sz="3333" spc="-7" dirty="0"/>
              <a:t>Temperature </a:t>
            </a:r>
            <a:r>
              <a:rPr sz="3333" spc="93" dirty="0"/>
              <a:t>Dependent </a:t>
            </a:r>
            <a:r>
              <a:rPr sz="3333" spc="-27" dirty="0"/>
              <a:t>Auto </a:t>
            </a:r>
            <a:r>
              <a:rPr sz="3333" spc="-7" dirty="0"/>
              <a:t>Cooling </a:t>
            </a:r>
            <a:r>
              <a:rPr sz="3333" spc="-107" dirty="0"/>
              <a:t>System  </a:t>
            </a:r>
            <a:r>
              <a:rPr sz="3333" spc="40" dirty="0"/>
              <a:t>(contd..)</a:t>
            </a:r>
            <a:endParaRPr sz="3333"/>
          </a:p>
        </p:txBody>
      </p:sp>
      <p:sp>
        <p:nvSpPr>
          <p:cNvPr id="7" name="object 7"/>
          <p:cNvSpPr txBox="1">
            <a:spLocks noGrp="1"/>
          </p:cNvSpPr>
          <p:nvPr>
            <p:ph type="sldNum" sz="quarter" idx="7"/>
          </p:nvPr>
        </p:nvSpPr>
        <p:spPr>
          <a:xfrm>
            <a:off x="8400288" y="4829000"/>
            <a:ext cx="2317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A8A8A"/>
                </a:solidFill>
                <a:latin typeface="Carlito"/>
                <a:ea typeface="+mn-ea"/>
                <a:cs typeface="Carli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en-IN" smtClean="0"/>
              <a:pPr marL="38100">
                <a:lnSpc>
                  <a:spcPts val="1240"/>
                </a:lnSpc>
              </a:pPr>
              <a:t>20</a:t>
            </a:fld>
            <a:endParaRPr dirty="0"/>
          </a:p>
        </p:txBody>
      </p:sp>
      <p:sp>
        <p:nvSpPr>
          <p:cNvPr id="3" name="object 3"/>
          <p:cNvSpPr txBox="1"/>
          <p:nvPr/>
        </p:nvSpPr>
        <p:spPr>
          <a:xfrm>
            <a:off x="714587" y="1499237"/>
            <a:ext cx="11172613" cy="3620392"/>
          </a:xfrm>
          <a:prstGeom prst="rect">
            <a:avLst/>
          </a:prstGeom>
        </p:spPr>
        <p:txBody>
          <a:bodyPr vert="horz" wrap="square" lIns="0" tIns="16933" rIns="0" bIns="0" rtlCol="0">
            <a:spAutoFit/>
          </a:bodyPr>
          <a:lstStyle/>
          <a:p>
            <a:pPr marL="16933">
              <a:spcBef>
                <a:spcPts val="133"/>
              </a:spcBef>
            </a:pPr>
            <a:r>
              <a:rPr sz="3200" spc="-7" dirty="0">
                <a:latin typeface="Carlito"/>
                <a:cs typeface="Carlito"/>
              </a:rPr>
              <a:t>Adafruit </a:t>
            </a:r>
            <a:r>
              <a:rPr sz="3200" spc="-13" dirty="0">
                <a:latin typeface="Carlito"/>
                <a:cs typeface="Carlito"/>
              </a:rPr>
              <a:t>provides </a:t>
            </a:r>
            <a:r>
              <a:rPr sz="3200" dirty="0">
                <a:latin typeface="Carlito"/>
                <a:cs typeface="Carlito"/>
              </a:rPr>
              <a:t>a </a:t>
            </a:r>
            <a:r>
              <a:rPr sz="3200" spc="-13" dirty="0">
                <a:latin typeface="Carlito"/>
                <a:cs typeface="Carlito"/>
              </a:rPr>
              <a:t>library </a:t>
            </a:r>
            <a:r>
              <a:rPr sz="3200" spc="-20" dirty="0">
                <a:latin typeface="Carlito"/>
                <a:cs typeface="Carlito"/>
              </a:rPr>
              <a:t>to </a:t>
            </a:r>
            <a:r>
              <a:rPr sz="3200" spc="-13" dirty="0">
                <a:latin typeface="Carlito"/>
                <a:cs typeface="Carlito"/>
              </a:rPr>
              <a:t>work </a:t>
            </a:r>
            <a:r>
              <a:rPr sz="3200" dirty="0">
                <a:latin typeface="Carlito"/>
                <a:cs typeface="Carlito"/>
              </a:rPr>
              <a:t>with the </a:t>
            </a:r>
            <a:r>
              <a:rPr sz="3200" spc="-7" dirty="0">
                <a:latin typeface="Carlito"/>
                <a:cs typeface="Carlito"/>
              </a:rPr>
              <a:t>DHT22</a:t>
            </a:r>
            <a:r>
              <a:rPr sz="3200" spc="-60" dirty="0">
                <a:latin typeface="Carlito"/>
                <a:cs typeface="Carlito"/>
              </a:rPr>
              <a:t> </a:t>
            </a:r>
            <a:r>
              <a:rPr sz="3200" spc="-7" dirty="0">
                <a:latin typeface="Carlito"/>
                <a:cs typeface="Carlito"/>
              </a:rPr>
              <a:t>sensor</a:t>
            </a:r>
            <a:endParaRPr sz="3200" dirty="0">
              <a:latin typeface="Carlito"/>
              <a:cs typeface="Carlito"/>
            </a:endParaRPr>
          </a:p>
          <a:p>
            <a:pPr>
              <a:spcBef>
                <a:spcPts val="53"/>
              </a:spcBef>
            </a:pPr>
            <a:endParaRPr sz="2467" dirty="0">
              <a:latin typeface="Carlito"/>
              <a:cs typeface="Carlito"/>
            </a:endParaRPr>
          </a:p>
          <a:p>
            <a:pPr marL="456342" marR="5703851" indent="-456342" algn="r">
              <a:buFont typeface="Wingdings"/>
              <a:buChar char=""/>
              <a:tabLst>
                <a:tab pos="456342" algn="l"/>
                <a:tab pos="457189" algn="l"/>
              </a:tabLst>
            </a:pPr>
            <a:r>
              <a:rPr sz="2533" spc="-13" dirty="0">
                <a:latin typeface="Carlito"/>
                <a:cs typeface="Carlito"/>
              </a:rPr>
              <a:t>Install </a:t>
            </a:r>
            <a:r>
              <a:rPr sz="2533" spc="-7" dirty="0">
                <a:latin typeface="Carlito"/>
                <a:cs typeface="Carlito"/>
              </a:rPr>
              <a:t>the </a:t>
            </a:r>
            <a:r>
              <a:rPr sz="2533" spc="-13" dirty="0">
                <a:latin typeface="Carlito"/>
                <a:cs typeface="Carlito"/>
              </a:rPr>
              <a:t>library </a:t>
            </a:r>
            <a:r>
              <a:rPr sz="2533" spc="-7" dirty="0">
                <a:latin typeface="Carlito"/>
                <a:cs typeface="Carlito"/>
              </a:rPr>
              <a:t>in </a:t>
            </a:r>
            <a:r>
              <a:rPr sz="2533" spc="-13" dirty="0">
                <a:latin typeface="Carlito"/>
                <a:cs typeface="Carlito"/>
              </a:rPr>
              <a:t>your</a:t>
            </a:r>
            <a:r>
              <a:rPr sz="2533" spc="-33" dirty="0">
                <a:latin typeface="Carlito"/>
                <a:cs typeface="Carlito"/>
              </a:rPr>
              <a:t> </a:t>
            </a:r>
            <a:r>
              <a:rPr sz="2533" spc="-7" dirty="0">
                <a:latin typeface="Carlito"/>
                <a:cs typeface="Carlito"/>
              </a:rPr>
              <a:t>Pi-</a:t>
            </a:r>
            <a:endParaRPr sz="2533" dirty="0">
              <a:latin typeface="Carlito"/>
              <a:cs typeface="Carlito"/>
            </a:endParaRPr>
          </a:p>
          <a:p>
            <a:pPr marL="381837" marR="5778356" lvl="1" indent="-381837" algn="r">
              <a:buFont typeface="Wingdings"/>
              <a:buChar char=""/>
              <a:tabLst>
                <a:tab pos="381837" algn="l"/>
                <a:tab pos="382684" algn="l"/>
              </a:tabLst>
            </a:pPr>
            <a:r>
              <a:rPr sz="2533" spc="-13" dirty="0">
                <a:latin typeface="Carlito"/>
                <a:cs typeface="Carlito"/>
              </a:rPr>
              <a:t>Get </a:t>
            </a:r>
            <a:r>
              <a:rPr sz="2533" spc="-7" dirty="0">
                <a:latin typeface="Carlito"/>
                <a:cs typeface="Carlito"/>
              </a:rPr>
              <a:t>the clone </a:t>
            </a:r>
            <a:r>
              <a:rPr sz="2533" spc="-20" dirty="0">
                <a:latin typeface="Carlito"/>
                <a:cs typeface="Carlito"/>
              </a:rPr>
              <a:t>from</a:t>
            </a:r>
            <a:r>
              <a:rPr sz="2533" spc="-40" dirty="0">
                <a:latin typeface="Carlito"/>
                <a:cs typeface="Carlito"/>
              </a:rPr>
              <a:t> </a:t>
            </a:r>
            <a:r>
              <a:rPr sz="2533" spc="-7" dirty="0">
                <a:latin typeface="Carlito"/>
                <a:cs typeface="Carlito"/>
              </a:rPr>
              <a:t>GIT</a:t>
            </a:r>
            <a:endParaRPr sz="2533" dirty="0">
              <a:latin typeface="Carlito"/>
              <a:cs typeface="Carlito"/>
            </a:endParaRPr>
          </a:p>
          <a:p>
            <a:pPr marL="1236102">
              <a:lnSpc>
                <a:spcPts val="3040"/>
              </a:lnSpc>
            </a:pPr>
            <a:r>
              <a:rPr sz="2533" b="1" spc="-7" dirty="0">
                <a:latin typeface="Carlito"/>
                <a:cs typeface="Carlito"/>
              </a:rPr>
              <a:t>git clone</a:t>
            </a:r>
            <a:r>
              <a:rPr sz="2533" b="1" spc="27" dirty="0">
                <a:latin typeface="Carlito"/>
                <a:cs typeface="Carlito"/>
              </a:rPr>
              <a:t> </a:t>
            </a:r>
            <a:r>
              <a:rPr sz="2533" b="1" spc="-13" dirty="0">
                <a:latin typeface="Carlito"/>
                <a:cs typeface="Carlito"/>
              </a:rPr>
              <a:t>https://github.com/adafruit/Adafruit_Python_DHT.g...</a:t>
            </a:r>
            <a:endParaRPr sz="2533" dirty="0">
              <a:latin typeface="Carlito"/>
              <a:cs typeface="Carlito"/>
            </a:endParaRPr>
          </a:p>
          <a:p>
            <a:pPr marL="1008355" lvl="1" indent="-383530">
              <a:buFont typeface="Wingdings"/>
              <a:buChar char=""/>
              <a:tabLst>
                <a:tab pos="1008355" algn="l"/>
                <a:tab pos="1009201" algn="l"/>
              </a:tabLst>
            </a:pPr>
            <a:r>
              <a:rPr sz="2533" spc="-7" dirty="0">
                <a:latin typeface="Carlito"/>
                <a:cs typeface="Carlito"/>
              </a:rPr>
              <a:t>Go </a:t>
            </a:r>
            <a:r>
              <a:rPr sz="2533" spc="-20" dirty="0">
                <a:latin typeface="Carlito"/>
                <a:cs typeface="Carlito"/>
              </a:rPr>
              <a:t>to folder</a:t>
            </a:r>
            <a:r>
              <a:rPr sz="2533" spc="27" dirty="0">
                <a:latin typeface="Carlito"/>
                <a:cs typeface="Carlito"/>
              </a:rPr>
              <a:t> </a:t>
            </a:r>
            <a:r>
              <a:rPr sz="2533" spc="-7" dirty="0">
                <a:latin typeface="Carlito"/>
                <a:cs typeface="Carlito"/>
              </a:rPr>
              <a:t>Adafruit_Python_DHT</a:t>
            </a:r>
            <a:endParaRPr sz="2533" dirty="0">
              <a:latin typeface="Carlito"/>
              <a:cs typeface="Carlito"/>
            </a:endParaRPr>
          </a:p>
          <a:p>
            <a:pPr marL="1236102">
              <a:lnSpc>
                <a:spcPts val="3040"/>
              </a:lnSpc>
            </a:pPr>
            <a:r>
              <a:rPr sz="2533" b="1" spc="-7" dirty="0">
                <a:latin typeface="Carlito"/>
                <a:cs typeface="Carlito"/>
              </a:rPr>
              <a:t>cd</a:t>
            </a:r>
            <a:r>
              <a:rPr sz="2533" b="1" dirty="0">
                <a:latin typeface="Carlito"/>
                <a:cs typeface="Carlito"/>
              </a:rPr>
              <a:t> </a:t>
            </a:r>
            <a:r>
              <a:rPr sz="2533" b="1" spc="-7" dirty="0">
                <a:latin typeface="Carlito"/>
                <a:cs typeface="Carlito"/>
              </a:rPr>
              <a:t>Adafruit_Python_DHT</a:t>
            </a:r>
            <a:endParaRPr sz="2533" dirty="0">
              <a:latin typeface="Carlito"/>
              <a:cs typeface="Carlito"/>
            </a:endParaRPr>
          </a:p>
          <a:p>
            <a:pPr marL="1008355" lvl="1" indent="-383530">
              <a:buFont typeface="Wingdings"/>
              <a:buChar char=""/>
              <a:tabLst>
                <a:tab pos="1008355" algn="l"/>
                <a:tab pos="1009201" algn="l"/>
              </a:tabLst>
            </a:pPr>
            <a:r>
              <a:rPr sz="2533" spc="-13" dirty="0">
                <a:latin typeface="Carlito"/>
                <a:cs typeface="Carlito"/>
              </a:rPr>
              <a:t>Install </a:t>
            </a:r>
            <a:r>
              <a:rPr sz="2533" spc="-7" dirty="0">
                <a:latin typeface="Carlito"/>
                <a:cs typeface="Carlito"/>
              </a:rPr>
              <a:t>the</a:t>
            </a:r>
            <a:r>
              <a:rPr sz="2533" spc="7" dirty="0">
                <a:latin typeface="Carlito"/>
                <a:cs typeface="Carlito"/>
              </a:rPr>
              <a:t> </a:t>
            </a:r>
            <a:r>
              <a:rPr sz="2533" spc="-13" dirty="0">
                <a:latin typeface="Carlito"/>
                <a:cs typeface="Carlito"/>
              </a:rPr>
              <a:t>library</a:t>
            </a:r>
            <a:endParaRPr sz="2533" dirty="0">
              <a:latin typeface="Carlito"/>
              <a:cs typeface="Carlito"/>
            </a:endParaRPr>
          </a:p>
          <a:p>
            <a:pPr marL="1236102"/>
            <a:r>
              <a:rPr sz="2533" b="1" spc="-7" dirty="0">
                <a:latin typeface="Carlito"/>
                <a:cs typeface="Carlito"/>
              </a:rPr>
              <a:t>sudo python </a:t>
            </a:r>
            <a:r>
              <a:rPr sz="2533" b="1" spc="-13" dirty="0">
                <a:latin typeface="Carlito"/>
                <a:cs typeface="Carlito"/>
              </a:rPr>
              <a:t>setup.py</a:t>
            </a:r>
            <a:r>
              <a:rPr sz="2533" b="1" spc="93" dirty="0">
                <a:latin typeface="Carlito"/>
                <a:cs typeface="Carlito"/>
              </a:rPr>
              <a:t> </a:t>
            </a:r>
            <a:r>
              <a:rPr sz="2533" b="1" spc="-13" dirty="0">
                <a:latin typeface="Carlito"/>
                <a:cs typeface="Carlito"/>
              </a:rPr>
              <a:t>install</a:t>
            </a:r>
            <a:endParaRPr sz="2533" dirty="0">
              <a:latin typeface="Carlito"/>
              <a:cs typeface="Carli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4587" y="589771"/>
            <a:ext cx="5164667" cy="570242"/>
          </a:xfrm>
          <a:prstGeom prst="rect">
            <a:avLst/>
          </a:prstGeom>
        </p:spPr>
        <p:txBody>
          <a:bodyPr vert="horz" wrap="square" lIns="0" tIns="16087" rIns="0" bIns="0" rtlCol="0" anchor="t">
            <a:spAutoFit/>
          </a:bodyPr>
          <a:lstStyle/>
          <a:p>
            <a:pPr marL="16933">
              <a:spcBef>
                <a:spcPts val="127"/>
              </a:spcBef>
            </a:pPr>
            <a:r>
              <a:rPr spc="-60" dirty="0"/>
              <a:t>Program: </a:t>
            </a:r>
            <a:r>
              <a:rPr spc="-207" dirty="0"/>
              <a:t>DHT22 </a:t>
            </a:r>
            <a:r>
              <a:rPr spc="-87" dirty="0"/>
              <a:t>with</a:t>
            </a:r>
            <a:r>
              <a:rPr spc="360" dirty="0"/>
              <a:t> </a:t>
            </a:r>
            <a:r>
              <a:rPr spc="-280" dirty="0"/>
              <a:t>Pi</a:t>
            </a:r>
          </a:p>
        </p:txBody>
      </p:sp>
      <p:sp>
        <p:nvSpPr>
          <p:cNvPr id="10" name="object 10"/>
          <p:cNvSpPr txBox="1">
            <a:spLocks noGrp="1"/>
          </p:cNvSpPr>
          <p:nvPr>
            <p:ph type="sldNum" sz="quarter" idx="7"/>
          </p:nvPr>
        </p:nvSpPr>
        <p:spPr>
          <a:xfrm>
            <a:off x="8400288" y="4829000"/>
            <a:ext cx="2317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A8A8A"/>
                </a:solidFill>
                <a:latin typeface="Carlito"/>
                <a:ea typeface="+mn-ea"/>
                <a:cs typeface="Carli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en-IN" smtClean="0"/>
              <a:pPr marL="38100">
                <a:lnSpc>
                  <a:spcPts val="1240"/>
                </a:lnSpc>
              </a:pPr>
              <a:t>21</a:t>
            </a:fld>
            <a:endParaRPr dirty="0"/>
          </a:p>
        </p:txBody>
      </p:sp>
      <p:sp>
        <p:nvSpPr>
          <p:cNvPr id="3" name="object 3"/>
          <p:cNvSpPr txBox="1"/>
          <p:nvPr/>
        </p:nvSpPr>
        <p:spPr>
          <a:xfrm>
            <a:off x="714587" y="1583205"/>
            <a:ext cx="2116667" cy="883746"/>
          </a:xfrm>
          <a:prstGeom prst="rect">
            <a:avLst/>
          </a:prstGeom>
        </p:spPr>
        <p:txBody>
          <a:bodyPr vert="horz" wrap="square" lIns="0" tIns="16933" rIns="0" bIns="0" rtlCol="0">
            <a:spAutoFit/>
          </a:bodyPr>
          <a:lstStyle/>
          <a:p>
            <a:pPr marL="16933" marR="6773">
              <a:lnSpc>
                <a:spcPct val="120000"/>
              </a:lnSpc>
              <a:spcBef>
                <a:spcPts val="133"/>
              </a:spcBef>
            </a:pPr>
            <a:r>
              <a:rPr sz="1600" b="1" dirty="0">
                <a:latin typeface="Carlito"/>
                <a:cs typeface="Carlito"/>
              </a:rPr>
              <a:t>import </a:t>
            </a:r>
            <a:r>
              <a:rPr sz="1600" b="1" spc="-7" dirty="0">
                <a:latin typeface="Carlito"/>
                <a:cs typeface="Carlito"/>
              </a:rPr>
              <a:t>RPi.GPIO as</a:t>
            </a:r>
            <a:r>
              <a:rPr sz="1600" b="1" spc="-73" dirty="0">
                <a:latin typeface="Carlito"/>
                <a:cs typeface="Carlito"/>
              </a:rPr>
              <a:t> </a:t>
            </a:r>
            <a:r>
              <a:rPr sz="1600" b="1" spc="-7" dirty="0">
                <a:latin typeface="Carlito"/>
                <a:cs typeface="Carlito"/>
              </a:rPr>
              <a:t>GPIO  from </a:t>
            </a:r>
            <a:r>
              <a:rPr sz="1600" b="1" dirty="0">
                <a:latin typeface="Carlito"/>
                <a:cs typeface="Carlito"/>
              </a:rPr>
              <a:t>time import </a:t>
            </a:r>
            <a:r>
              <a:rPr sz="1600" b="1" spc="-7" dirty="0">
                <a:latin typeface="Carlito"/>
                <a:cs typeface="Carlito"/>
              </a:rPr>
              <a:t>sleep  </a:t>
            </a:r>
            <a:r>
              <a:rPr sz="1600" b="1" dirty="0">
                <a:latin typeface="Carlito"/>
                <a:cs typeface="Carlito"/>
              </a:rPr>
              <a:t>import</a:t>
            </a:r>
            <a:r>
              <a:rPr sz="1600" b="1" spc="-20" dirty="0">
                <a:latin typeface="Carlito"/>
                <a:cs typeface="Carlito"/>
              </a:rPr>
              <a:t> </a:t>
            </a:r>
            <a:r>
              <a:rPr sz="1600" b="1" spc="-7" dirty="0">
                <a:latin typeface="Carlito"/>
                <a:cs typeface="Carlito"/>
              </a:rPr>
              <a:t>Adafruit_DHT</a:t>
            </a:r>
            <a:endParaRPr sz="1600">
              <a:latin typeface="Carlito"/>
              <a:cs typeface="Carlito"/>
            </a:endParaRPr>
          </a:p>
        </p:txBody>
      </p:sp>
      <p:sp>
        <p:nvSpPr>
          <p:cNvPr id="4" name="object 4"/>
          <p:cNvSpPr txBox="1"/>
          <p:nvPr/>
        </p:nvSpPr>
        <p:spPr>
          <a:xfrm>
            <a:off x="5591387" y="2217189"/>
            <a:ext cx="2639907" cy="263320"/>
          </a:xfrm>
          <a:prstGeom prst="rect">
            <a:avLst/>
          </a:prstGeom>
        </p:spPr>
        <p:txBody>
          <a:bodyPr vert="horz" wrap="square" lIns="0" tIns="16933" rIns="0" bIns="0" rtlCol="0">
            <a:spAutoFit/>
          </a:bodyPr>
          <a:lstStyle/>
          <a:p>
            <a:pPr marL="16933">
              <a:spcBef>
                <a:spcPts val="133"/>
              </a:spcBef>
            </a:pPr>
            <a:r>
              <a:rPr sz="1600" b="1" dirty="0">
                <a:solidFill>
                  <a:srgbClr val="FF0000"/>
                </a:solidFill>
                <a:latin typeface="Carlito"/>
                <a:cs typeface="Carlito"/>
              </a:rPr>
              <a:t>#importing the </a:t>
            </a:r>
            <a:r>
              <a:rPr sz="1600" b="1" spc="-7" dirty="0">
                <a:solidFill>
                  <a:srgbClr val="FF0000"/>
                </a:solidFill>
                <a:latin typeface="Carlito"/>
                <a:cs typeface="Carlito"/>
              </a:rPr>
              <a:t>Adafruit</a:t>
            </a:r>
            <a:r>
              <a:rPr sz="1600" b="1" spc="-67" dirty="0">
                <a:solidFill>
                  <a:srgbClr val="FF0000"/>
                </a:solidFill>
                <a:latin typeface="Carlito"/>
                <a:cs typeface="Carlito"/>
              </a:rPr>
              <a:t> </a:t>
            </a:r>
            <a:r>
              <a:rPr sz="1600" b="1" spc="-7" dirty="0">
                <a:solidFill>
                  <a:srgbClr val="FF0000"/>
                </a:solidFill>
                <a:latin typeface="Carlito"/>
                <a:cs typeface="Carlito"/>
              </a:rPr>
              <a:t>library</a:t>
            </a:r>
            <a:endParaRPr sz="1600">
              <a:latin typeface="Carlito"/>
              <a:cs typeface="Carlito"/>
            </a:endParaRPr>
          </a:p>
        </p:txBody>
      </p:sp>
      <p:sp>
        <p:nvSpPr>
          <p:cNvPr id="5" name="object 5"/>
          <p:cNvSpPr txBox="1"/>
          <p:nvPr/>
        </p:nvSpPr>
        <p:spPr>
          <a:xfrm>
            <a:off x="5591387" y="3387621"/>
            <a:ext cx="3285067" cy="263320"/>
          </a:xfrm>
          <a:prstGeom prst="rect">
            <a:avLst/>
          </a:prstGeom>
        </p:spPr>
        <p:txBody>
          <a:bodyPr vert="horz" wrap="square" lIns="0" tIns="16933" rIns="0" bIns="0" rtlCol="0">
            <a:spAutoFit/>
          </a:bodyPr>
          <a:lstStyle/>
          <a:p>
            <a:pPr marL="16933">
              <a:spcBef>
                <a:spcPts val="133"/>
              </a:spcBef>
            </a:pPr>
            <a:r>
              <a:rPr sz="1600" b="1" dirty="0">
                <a:solidFill>
                  <a:srgbClr val="FF0000"/>
                </a:solidFill>
                <a:latin typeface="Carlito"/>
                <a:cs typeface="Carlito"/>
              </a:rPr>
              <a:t># </a:t>
            </a:r>
            <a:r>
              <a:rPr sz="1600" b="1" spc="-13" dirty="0">
                <a:solidFill>
                  <a:srgbClr val="FF0000"/>
                </a:solidFill>
                <a:latin typeface="Carlito"/>
                <a:cs typeface="Carlito"/>
              </a:rPr>
              <a:t>create </a:t>
            </a:r>
            <a:r>
              <a:rPr sz="1600" b="1" spc="-7" dirty="0">
                <a:solidFill>
                  <a:srgbClr val="FF0000"/>
                </a:solidFill>
                <a:latin typeface="Carlito"/>
                <a:cs typeface="Carlito"/>
              </a:rPr>
              <a:t>an instance </a:t>
            </a:r>
            <a:r>
              <a:rPr sz="1600" b="1" dirty="0">
                <a:solidFill>
                  <a:srgbClr val="FF0000"/>
                </a:solidFill>
                <a:latin typeface="Carlito"/>
                <a:cs typeface="Carlito"/>
              </a:rPr>
              <a:t>of the </a:t>
            </a:r>
            <a:r>
              <a:rPr sz="1600" b="1" spc="-7" dirty="0">
                <a:solidFill>
                  <a:srgbClr val="FF0000"/>
                </a:solidFill>
                <a:latin typeface="Carlito"/>
                <a:cs typeface="Carlito"/>
              </a:rPr>
              <a:t>sensor</a:t>
            </a:r>
            <a:r>
              <a:rPr sz="1600" b="1" spc="-73" dirty="0">
                <a:solidFill>
                  <a:srgbClr val="FF0000"/>
                </a:solidFill>
                <a:latin typeface="Carlito"/>
                <a:cs typeface="Carlito"/>
              </a:rPr>
              <a:t> </a:t>
            </a:r>
            <a:r>
              <a:rPr sz="1600" b="1" spc="-7" dirty="0">
                <a:solidFill>
                  <a:srgbClr val="FF0000"/>
                </a:solidFill>
                <a:latin typeface="Carlito"/>
                <a:cs typeface="Carlito"/>
              </a:rPr>
              <a:t>type</a:t>
            </a:r>
            <a:endParaRPr sz="1600">
              <a:latin typeface="Carlito"/>
              <a:cs typeface="Carlito"/>
            </a:endParaRPr>
          </a:p>
        </p:txBody>
      </p:sp>
      <p:sp>
        <p:nvSpPr>
          <p:cNvPr id="6" name="object 6"/>
          <p:cNvSpPr txBox="1"/>
          <p:nvPr/>
        </p:nvSpPr>
        <p:spPr>
          <a:xfrm>
            <a:off x="714587" y="2753636"/>
            <a:ext cx="3162300" cy="1204603"/>
          </a:xfrm>
          <a:prstGeom prst="rect">
            <a:avLst/>
          </a:prstGeom>
        </p:spPr>
        <p:txBody>
          <a:bodyPr vert="horz" wrap="square" lIns="0" tIns="65193" rIns="0" bIns="0" rtlCol="0">
            <a:spAutoFit/>
          </a:bodyPr>
          <a:lstStyle/>
          <a:p>
            <a:pPr marL="16933">
              <a:spcBef>
                <a:spcPts val="513"/>
              </a:spcBef>
            </a:pPr>
            <a:r>
              <a:rPr sz="1600" b="1" spc="-7" dirty="0">
                <a:latin typeface="Carlito"/>
                <a:cs typeface="Carlito"/>
              </a:rPr>
              <a:t>GPIO.setmode(GPIO.BOARD)</a:t>
            </a:r>
            <a:endParaRPr sz="1600">
              <a:latin typeface="Carlito"/>
              <a:cs typeface="Carlito"/>
            </a:endParaRPr>
          </a:p>
          <a:p>
            <a:pPr marL="16933">
              <a:spcBef>
                <a:spcPts val="387"/>
              </a:spcBef>
            </a:pPr>
            <a:r>
              <a:rPr sz="1600" b="1" spc="-7" dirty="0">
                <a:latin typeface="Carlito"/>
                <a:cs typeface="Carlito"/>
              </a:rPr>
              <a:t>GPIO.setwarnings(False)</a:t>
            </a:r>
            <a:endParaRPr sz="1600">
              <a:latin typeface="Carlito"/>
              <a:cs typeface="Carlito"/>
            </a:endParaRPr>
          </a:p>
          <a:p>
            <a:pPr marL="16933">
              <a:spcBef>
                <a:spcPts val="380"/>
              </a:spcBef>
            </a:pPr>
            <a:r>
              <a:rPr sz="1600" b="1" spc="-7" dirty="0">
                <a:latin typeface="Carlito"/>
                <a:cs typeface="Carlito"/>
              </a:rPr>
              <a:t>sensor </a:t>
            </a:r>
            <a:r>
              <a:rPr sz="1600" b="1" dirty="0">
                <a:latin typeface="Carlito"/>
                <a:cs typeface="Carlito"/>
              </a:rPr>
              <a:t>=</a:t>
            </a:r>
            <a:r>
              <a:rPr sz="1600" b="1" spc="7" dirty="0">
                <a:latin typeface="Carlito"/>
                <a:cs typeface="Carlito"/>
              </a:rPr>
              <a:t> </a:t>
            </a:r>
            <a:r>
              <a:rPr sz="1600" b="1" spc="-13" dirty="0">
                <a:latin typeface="Carlito"/>
                <a:cs typeface="Carlito"/>
              </a:rPr>
              <a:t>Adafruit_DHT.AM2302</a:t>
            </a:r>
            <a:endParaRPr sz="1600">
              <a:latin typeface="Carlito"/>
              <a:cs typeface="Carlito"/>
            </a:endParaRPr>
          </a:p>
          <a:p>
            <a:pPr marL="16933">
              <a:spcBef>
                <a:spcPts val="387"/>
              </a:spcBef>
            </a:pPr>
            <a:r>
              <a:rPr sz="1600" b="1" dirty="0">
                <a:latin typeface="Carlito"/>
                <a:cs typeface="Carlito"/>
              </a:rPr>
              <a:t>print </a:t>
            </a:r>
            <a:r>
              <a:rPr sz="1600" b="1" spc="-7" dirty="0">
                <a:latin typeface="Carlito"/>
                <a:cs typeface="Carlito"/>
              </a:rPr>
              <a:t>(‘Getting </a:t>
            </a:r>
            <a:r>
              <a:rPr sz="1600" b="1" spc="-13" dirty="0">
                <a:latin typeface="Carlito"/>
                <a:cs typeface="Carlito"/>
              </a:rPr>
              <a:t>data </a:t>
            </a:r>
            <a:r>
              <a:rPr sz="1600" b="1" spc="-7" dirty="0">
                <a:latin typeface="Carlito"/>
                <a:cs typeface="Carlito"/>
              </a:rPr>
              <a:t>from </a:t>
            </a:r>
            <a:r>
              <a:rPr sz="1600" b="1" dirty="0">
                <a:latin typeface="Carlito"/>
                <a:cs typeface="Carlito"/>
              </a:rPr>
              <a:t>the</a:t>
            </a:r>
            <a:r>
              <a:rPr sz="1600" b="1" spc="-127" dirty="0">
                <a:latin typeface="Carlito"/>
                <a:cs typeface="Carlito"/>
              </a:rPr>
              <a:t> </a:t>
            </a:r>
            <a:r>
              <a:rPr sz="1600" b="1" spc="7" dirty="0">
                <a:latin typeface="Carlito"/>
                <a:cs typeface="Carlito"/>
              </a:rPr>
              <a:t>sensor’)</a:t>
            </a:r>
            <a:endParaRPr sz="1600">
              <a:latin typeface="Carlito"/>
              <a:cs typeface="Carlito"/>
            </a:endParaRPr>
          </a:p>
        </p:txBody>
      </p:sp>
      <p:sp>
        <p:nvSpPr>
          <p:cNvPr id="7" name="object 7"/>
          <p:cNvSpPr txBox="1"/>
          <p:nvPr/>
        </p:nvSpPr>
        <p:spPr>
          <a:xfrm>
            <a:off x="714587" y="3972837"/>
            <a:ext cx="7567507" cy="1145612"/>
          </a:xfrm>
          <a:prstGeom prst="rect">
            <a:avLst/>
          </a:prstGeom>
        </p:spPr>
        <p:txBody>
          <a:bodyPr vert="horz" wrap="square" lIns="0" tIns="16933" rIns="0" bIns="0" rtlCol="0">
            <a:spAutoFit/>
          </a:bodyPr>
          <a:lstStyle/>
          <a:p>
            <a:pPr marL="16933">
              <a:spcBef>
                <a:spcPts val="133"/>
              </a:spcBef>
            </a:pPr>
            <a:r>
              <a:rPr sz="1600" b="1" dirty="0">
                <a:solidFill>
                  <a:srgbClr val="FF0000"/>
                </a:solidFill>
                <a:latin typeface="Carlito"/>
                <a:cs typeface="Carlito"/>
              </a:rPr>
              <a:t>#humidity </a:t>
            </a:r>
            <a:r>
              <a:rPr sz="1600" b="1" spc="-7" dirty="0">
                <a:solidFill>
                  <a:srgbClr val="FF0000"/>
                </a:solidFill>
                <a:latin typeface="Carlito"/>
                <a:cs typeface="Carlito"/>
              </a:rPr>
              <a:t>and </a:t>
            </a:r>
            <a:r>
              <a:rPr sz="1600" b="1" spc="-13" dirty="0">
                <a:solidFill>
                  <a:srgbClr val="FF0000"/>
                </a:solidFill>
                <a:latin typeface="Carlito"/>
                <a:cs typeface="Carlito"/>
              </a:rPr>
              <a:t>temperature </a:t>
            </a:r>
            <a:r>
              <a:rPr sz="1600" b="1" spc="-7" dirty="0">
                <a:solidFill>
                  <a:srgbClr val="FF0000"/>
                </a:solidFill>
                <a:latin typeface="Carlito"/>
                <a:cs typeface="Carlito"/>
              </a:rPr>
              <a:t>are </a:t>
            </a:r>
            <a:r>
              <a:rPr sz="1600" b="1" dirty="0">
                <a:solidFill>
                  <a:srgbClr val="FF0000"/>
                </a:solidFill>
                <a:latin typeface="Carlito"/>
                <a:cs typeface="Carlito"/>
              </a:rPr>
              <a:t>2 </a:t>
            </a:r>
            <a:r>
              <a:rPr sz="1600" b="1" spc="-7" dirty="0">
                <a:solidFill>
                  <a:srgbClr val="FF0000"/>
                </a:solidFill>
                <a:latin typeface="Carlito"/>
                <a:cs typeface="Carlito"/>
              </a:rPr>
              <a:t>variables that </a:t>
            </a:r>
            <a:r>
              <a:rPr sz="1600" b="1" spc="-13" dirty="0">
                <a:solidFill>
                  <a:srgbClr val="FF0000"/>
                </a:solidFill>
                <a:latin typeface="Carlito"/>
                <a:cs typeface="Carlito"/>
              </a:rPr>
              <a:t>store </a:t>
            </a:r>
            <a:r>
              <a:rPr sz="1600" b="1" dirty="0">
                <a:solidFill>
                  <a:srgbClr val="FF0000"/>
                </a:solidFill>
                <a:latin typeface="Carlito"/>
                <a:cs typeface="Carlito"/>
              </a:rPr>
              <a:t>the </a:t>
            </a:r>
            <a:r>
              <a:rPr sz="1600" b="1" spc="-7" dirty="0">
                <a:solidFill>
                  <a:srgbClr val="FF0000"/>
                </a:solidFill>
                <a:latin typeface="Carlito"/>
                <a:cs typeface="Carlito"/>
              </a:rPr>
              <a:t>values received from </a:t>
            </a:r>
            <a:r>
              <a:rPr sz="1600" b="1" dirty="0">
                <a:solidFill>
                  <a:srgbClr val="FF0000"/>
                </a:solidFill>
                <a:latin typeface="Carlito"/>
                <a:cs typeface="Carlito"/>
              </a:rPr>
              <a:t>the</a:t>
            </a:r>
            <a:r>
              <a:rPr sz="1600" b="1" spc="-60" dirty="0">
                <a:solidFill>
                  <a:srgbClr val="FF0000"/>
                </a:solidFill>
                <a:latin typeface="Carlito"/>
                <a:cs typeface="Carlito"/>
              </a:rPr>
              <a:t> </a:t>
            </a:r>
            <a:r>
              <a:rPr sz="1600" b="1" spc="-7" dirty="0">
                <a:solidFill>
                  <a:srgbClr val="FF0000"/>
                </a:solidFill>
                <a:latin typeface="Carlito"/>
                <a:cs typeface="Carlito"/>
              </a:rPr>
              <a:t>sensor</a:t>
            </a:r>
            <a:endParaRPr sz="1600">
              <a:latin typeface="Carlito"/>
              <a:cs typeface="Carlito"/>
            </a:endParaRPr>
          </a:p>
          <a:p>
            <a:pPr>
              <a:lnSpc>
                <a:spcPct val="100000"/>
              </a:lnSpc>
            </a:pPr>
            <a:endParaRPr sz="2200">
              <a:latin typeface="Carlito"/>
              <a:cs typeface="Carlito"/>
            </a:endParaRPr>
          </a:p>
          <a:p>
            <a:pPr marL="16933"/>
            <a:r>
              <a:rPr sz="1600" b="1" spc="-13" dirty="0">
                <a:latin typeface="Carlito"/>
                <a:cs typeface="Carlito"/>
              </a:rPr>
              <a:t>humidity, temperature </a:t>
            </a:r>
            <a:r>
              <a:rPr sz="1600" b="1" dirty="0">
                <a:latin typeface="Carlito"/>
                <a:cs typeface="Carlito"/>
              </a:rPr>
              <a:t>=</a:t>
            </a:r>
            <a:r>
              <a:rPr sz="1600" b="1" spc="-13" dirty="0">
                <a:latin typeface="Carlito"/>
                <a:cs typeface="Carlito"/>
              </a:rPr>
              <a:t> Adafruit_DHT.read_retry(sensor,17)</a:t>
            </a:r>
            <a:endParaRPr sz="1600">
              <a:latin typeface="Carlito"/>
              <a:cs typeface="Carlito"/>
            </a:endParaRPr>
          </a:p>
          <a:p>
            <a:pPr marL="16933">
              <a:spcBef>
                <a:spcPts val="387"/>
              </a:spcBef>
            </a:pPr>
            <a:r>
              <a:rPr sz="1600" b="1" dirty="0">
                <a:latin typeface="Carlito"/>
                <a:cs typeface="Carlito"/>
              </a:rPr>
              <a:t>print </a:t>
            </a:r>
            <a:r>
              <a:rPr sz="1600" b="1" spc="-13" dirty="0">
                <a:latin typeface="Carlito"/>
                <a:cs typeface="Carlito"/>
              </a:rPr>
              <a:t>('Temp={0:0.1f}*C </a:t>
            </a:r>
            <a:r>
              <a:rPr sz="1600" b="1" spc="-7" dirty="0">
                <a:latin typeface="Carlito"/>
                <a:cs typeface="Carlito"/>
              </a:rPr>
              <a:t>humidity={1:0.1f}%'.format(temperature,</a:t>
            </a:r>
            <a:r>
              <a:rPr sz="1600" b="1" spc="-27" dirty="0">
                <a:latin typeface="Carlito"/>
                <a:cs typeface="Carlito"/>
              </a:rPr>
              <a:t> </a:t>
            </a:r>
            <a:r>
              <a:rPr sz="1600" b="1" spc="-7" dirty="0">
                <a:latin typeface="Carlito"/>
                <a:cs typeface="Carlito"/>
              </a:rPr>
              <a:t>humidity))</a:t>
            </a:r>
            <a:endParaRPr sz="1600">
              <a:latin typeface="Carlito"/>
              <a:cs typeface="Carli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4588" y="589771"/>
            <a:ext cx="10001673" cy="590697"/>
          </a:xfrm>
          <a:prstGeom prst="rect">
            <a:avLst/>
          </a:prstGeom>
        </p:spPr>
        <p:txBody>
          <a:bodyPr vert="horz" wrap="square" lIns="0" tIns="16087" rIns="0" bIns="0" rtlCol="0">
            <a:spAutoFit/>
          </a:bodyPr>
          <a:lstStyle/>
          <a:p>
            <a:pPr marL="16933">
              <a:spcBef>
                <a:spcPts val="127"/>
              </a:spcBef>
            </a:pPr>
            <a:r>
              <a:rPr sz="3733" b="1" spc="-60" dirty="0">
                <a:solidFill>
                  <a:srgbClr val="953735"/>
                </a:solidFill>
                <a:latin typeface="Arial"/>
                <a:cs typeface="Arial"/>
              </a:rPr>
              <a:t>Program: </a:t>
            </a:r>
            <a:r>
              <a:rPr sz="3733" b="1" spc="-207" dirty="0">
                <a:solidFill>
                  <a:srgbClr val="953735"/>
                </a:solidFill>
                <a:latin typeface="Arial"/>
                <a:cs typeface="Arial"/>
              </a:rPr>
              <a:t>DHT22 </a:t>
            </a:r>
            <a:r>
              <a:rPr sz="3733" b="1" spc="13" dirty="0">
                <a:solidFill>
                  <a:srgbClr val="953735"/>
                </a:solidFill>
                <a:latin typeface="Arial"/>
                <a:cs typeface="Arial"/>
              </a:rPr>
              <a:t>interfaced </a:t>
            </a:r>
            <a:r>
              <a:rPr sz="3733" b="1" spc="-87" dirty="0">
                <a:solidFill>
                  <a:srgbClr val="953735"/>
                </a:solidFill>
                <a:latin typeface="Arial"/>
                <a:cs typeface="Arial"/>
              </a:rPr>
              <a:t>with </a:t>
            </a:r>
            <a:r>
              <a:rPr sz="3733" b="1" spc="-73" dirty="0">
                <a:solidFill>
                  <a:srgbClr val="953735"/>
                </a:solidFill>
                <a:latin typeface="Arial"/>
                <a:cs typeface="Arial"/>
              </a:rPr>
              <a:t>Raspberry</a:t>
            </a:r>
            <a:r>
              <a:rPr sz="3733" b="1" spc="600" dirty="0">
                <a:solidFill>
                  <a:srgbClr val="953735"/>
                </a:solidFill>
                <a:latin typeface="Arial"/>
                <a:cs typeface="Arial"/>
              </a:rPr>
              <a:t> </a:t>
            </a:r>
            <a:r>
              <a:rPr sz="3733" b="1" spc="-280" dirty="0">
                <a:solidFill>
                  <a:srgbClr val="953735"/>
                </a:solidFill>
                <a:latin typeface="Arial"/>
                <a:cs typeface="Arial"/>
              </a:rPr>
              <a:t>Pi</a:t>
            </a:r>
            <a:endParaRPr sz="3733">
              <a:latin typeface="Arial"/>
              <a:cs typeface="Arial"/>
            </a:endParaRPr>
          </a:p>
        </p:txBody>
      </p:sp>
      <p:sp>
        <p:nvSpPr>
          <p:cNvPr id="3" name="object 3"/>
          <p:cNvSpPr/>
          <p:nvPr/>
        </p:nvSpPr>
        <p:spPr>
          <a:xfrm>
            <a:off x="245872" y="2178303"/>
            <a:ext cx="6256528" cy="3385312"/>
          </a:xfrm>
          <a:prstGeom prst="rect">
            <a:avLst/>
          </a:prstGeom>
          <a:blipFill>
            <a:blip r:embed="rId2" cstate="print"/>
            <a:stretch>
              <a:fillRect/>
            </a:stretch>
          </a:blipFill>
        </p:spPr>
        <p:txBody>
          <a:bodyPr wrap="square" lIns="0" tIns="0" rIns="0" bIns="0" rtlCol="0"/>
          <a:lstStyle/>
          <a:p>
            <a:endParaRPr sz="2400"/>
          </a:p>
        </p:txBody>
      </p:sp>
      <p:sp>
        <p:nvSpPr>
          <p:cNvPr id="4" name="object 4"/>
          <p:cNvSpPr/>
          <p:nvPr/>
        </p:nvSpPr>
        <p:spPr>
          <a:xfrm>
            <a:off x="6766560" y="2444497"/>
            <a:ext cx="5283200" cy="2432287"/>
          </a:xfrm>
          <a:prstGeom prst="rect">
            <a:avLst/>
          </a:prstGeom>
          <a:blipFill>
            <a:blip r:embed="rId3" cstate="print"/>
            <a:stretch>
              <a:fillRect/>
            </a:stretch>
          </a:blipFill>
        </p:spPr>
        <p:txBody>
          <a:bodyPr wrap="square" lIns="0" tIns="0" rIns="0" bIns="0" rtlCol="0"/>
          <a:lstStyle/>
          <a:p>
            <a:endParaRPr sz="2400"/>
          </a:p>
        </p:txBody>
      </p:sp>
      <p:sp>
        <p:nvSpPr>
          <p:cNvPr id="5" name="object 5"/>
          <p:cNvSpPr txBox="1"/>
          <p:nvPr/>
        </p:nvSpPr>
        <p:spPr>
          <a:xfrm>
            <a:off x="1324185" y="1722288"/>
            <a:ext cx="6888480" cy="386430"/>
          </a:xfrm>
          <a:prstGeom prst="rect">
            <a:avLst/>
          </a:prstGeom>
        </p:spPr>
        <p:txBody>
          <a:bodyPr vert="horz" wrap="square" lIns="0" tIns="16933" rIns="0" bIns="0" rtlCol="0">
            <a:spAutoFit/>
          </a:bodyPr>
          <a:lstStyle/>
          <a:p>
            <a:pPr marL="16933">
              <a:spcBef>
                <a:spcPts val="133"/>
              </a:spcBef>
              <a:tabLst>
                <a:tab pos="5983244" algn="l"/>
              </a:tabLst>
            </a:pPr>
            <a:r>
              <a:rPr sz="3600" spc="-9" baseline="3086" dirty="0">
                <a:latin typeface="Carlito"/>
                <a:cs typeface="Carlito"/>
              </a:rPr>
              <a:t>Code	</a:t>
            </a:r>
            <a:r>
              <a:rPr sz="2400" spc="-7" dirty="0">
                <a:latin typeface="Carlito"/>
                <a:cs typeface="Carlito"/>
              </a:rPr>
              <a:t>Output</a:t>
            </a:r>
            <a:endParaRPr sz="2400" dirty="0">
              <a:latin typeface="Carlito"/>
              <a:cs typeface="Carlito"/>
            </a:endParaRPr>
          </a:p>
        </p:txBody>
      </p:sp>
      <p:sp>
        <p:nvSpPr>
          <p:cNvPr id="7" name="object 7"/>
          <p:cNvSpPr txBox="1">
            <a:spLocks noGrp="1"/>
          </p:cNvSpPr>
          <p:nvPr>
            <p:ph type="ftr" sz="quarter" idx="5"/>
          </p:nvPr>
        </p:nvSpPr>
        <p:spPr>
          <a:xfrm>
            <a:off x="903112" y="8175583"/>
            <a:ext cx="8396816" cy="245965"/>
          </a:xfrm>
          <a:prstGeom prst="rect">
            <a:avLst/>
          </a:prstGeom>
        </p:spPr>
        <p:txBody>
          <a:bodyPr vert="horz" wrap="square" lIns="0" tIns="0" rIns="0" bIns="0" rtlCol="0" anchor="ctr">
            <a:spAutoFit/>
          </a:bodyPr>
          <a:lstStyle/>
          <a:p>
            <a:pPr marL="16933">
              <a:lnSpc>
                <a:spcPts val="1913"/>
              </a:lnSpc>
            </a:pPr>
            <a:r>
              <a:rPr spc="-13" dirty="0"/>
              <a:t>Introduction to Internet </a:t>
            </a:r>
            <a:r>
              <a:rPr dirty="0"/>
              <a:t>of</a:t>
            </a:r>
            <a:r>
              <a:rPr spc="20" dirty="0"/>
              <a:t> </a:t>
            </a:r>
            <a:r>
              <a:rPr spc="-7" dirty="0"/>
              <a:t>Things</a:t>
            </a:r>
          </a:p>
        </p:txBody>
      </p:sp>
      <p:sp>
        <p:nvSpPr>
          <p:cNvPr id="8" name="object 8"/>
          <p:cNvSpPr txBox="1">
            <a:spLocks noGrp="1"/>
          </p:cNvSpPr>
          <p:nvPr>
            <p:ph type="sldNum" sz="quarter" idx="7"/>
          </p:nvPr>
        </p:nvSpPr>
        <p:spPr>
          <a:xfrm>
            <a:off x="11454218" y="8189561"/>
            <a:ext cx="911119" cy="218008"/>
          </a:xfrm>
          <a:prstGeom prst="rect">
            <a:avLst/>
          </a:prstGeom>
        </p:spPr>
        <p:txBody>
          <a:bodyPr vert="horz" wrap="square" lIns="0" tIns="0" rIns="0" bIns="0" rtlCol="0" anchor="ctr">
            <a:spAutoFit/>
          </a:bodyPr>
          <a:lstStyle/>
          <a:p>
            <a:pPr marL="50799">
              <a:lnSpc>
                <a:spcPts val="1653"/>
              </a:lnSpc>
            </a:pPr>
            <a:r>
              <a:rPr dirty="0"/>
              <a:t>13</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8277" y="589771"/>
            <a:ext cx="4227407" cy="570242"/>
          </a:xfrm>
          <a:prstGeom prst="rect">
            <a:avLst/>
          </a:prstGeom>
        </p:spPr>
        <p:txBody>
          <a:bodyPr vert="horz" wrap="square" lIns="0" tIns="16087" rIns="0" bIns="0" rtlCol="0" anchor="t">
            <a:spAutoFit/>
          </a:bodyPr>
          <a:lstStyle/>
          <a:p>
            <a:pPr marL="16933">
              <a:spcBef>
                <a:spcPts val="127"/>
              </a:spcBef>
            </a:pPr>
            <a:r>
              <a:rPr spc="-13" dirty="0"/>
              <a:t>Connection:</a:t>
            </a:r>
            <a:r>
              <a:rPr spc="347" dirty="0"/>
              <a:t> </a:t>
            </a:r>
            <a:r>
              <a:rPr spc="-27" dirty="0"/>
              <a:t>Relay</a:t>
            </a:r>
          </a:p>
        </p:txBody>
      </p:sp>
      <p:sp>
        <p:nvSpPr>
          <p:cNvPr id="5" name="object 5"/>
          <p:cNvSpPr txBox="1">
            <a:spLocks noGrp="1"/>
          </p:cNvSpPr>
          <p:nvPr>
            <p:ph type="ftr" sz="quarter" idx="5"/>
          </p:nvPr>
        </p:nvSpPr>
        <p:spPr>
          <a:xfrm>
            <a:off x="5946140" y="4798734"/>
            <a:ext cx="2438400" cy="203835"/>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rgbClr val="FFFF00"/>
                </a:solidFill>
                <a:latin typeface="Carlito"/>
                <a:ea typeface="+mn-ea"/>
                <a:cs typeface="Carli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6933">
              <a:lnSpc>
                <a:spcPts val="1913"/>
              </a:lnSpc>
            </a:pPr>
            <a:r>
              <a:rPr lang="en-US" spc="-10"/>
              <a:t>Introduction to Internet </a:t>
            </a:r>
            <a:r>
              <a:rPr lang="en-US"/>
              <a:t>of</a:t>
            </a:r>
            <a:r>
              <a:rPr lang="en-US" spc="15"/>
              <a:t> </a:t>
            </a:r>
            <a:r>
              <a:rPr lang="en-US" spc="-5"/>
              <a:t>Things</a:t>
            </a:r>
            <a:endParaRPr spc="-7" dirty="0"/>
          </a:p>
        </p:txBody>
      </p:sp>
      <p:sp>
        <p:nvSpPr>
          <p:cNvPr id="6" name="object 6"/>
          <p:cNvSpPr txBox="1">
            <a:spLocks noGrp="1"/>
          </p:cNvSpPr>
          <p:nvPr>
            <p:ph type="sldNum" sz="quarter" idx="7"/>
          </p:nvPr>
        </p:nvSpPr>
        <p:spPr>
          <a:xfrm>
            <a:off x="8400288" y="4829000"/>
            <a:ext cx="2317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A8A8A"/>
                </a:solidFill>
                <a:latin typeface="Carlito"/>
                <a:ea typeface="+mn-ea"/>
                <a:cs typeface="Carli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en-IN" smtClean="0"/>
              <a:pPr marL="38100">
                <a:lnSpc>
                  <a:spcPts val="1240"/>
                </a:lnSpc>
              </a:pPr>
              <a:t>23</a:t>
            </a:fld>
            <a:endParaRPr dirty="0"/>
          </a:p>
        </p:txBody>
      </p:sp>
      <p:sp>
        <p:nvSpPr>
          <p:cNvPr id="3" name="object 3"/>
          <p:cNvSpPr txBox="1"/>
          <p:nvPr/>
        </p:nvSpPr>
        <p:spPr>
          <a:xfrm>
            <a:off x="1527385" y="1319106"/>
            <a:ext cx="9863667" cy="4059102"/>
          </a:xfrm>
          <a:prstGeom prst="rect">
            <a:avLst/>
          </a:prstGeom>
        </p:spPr>
        <p:txBody>
          <a:bodyPr vert="horz" wrap="square" lIns="0" tIns="16933" rIns="0" bIns="0" rtlCol="0">
            <a:spAutoFit/>
          </a:bodyPr>
          <a:lstStyle/>
          <a:p>
            <a:pPr marL="398770" indent="-382684">
              <a:spcBef>
                <a:spcPts val="133"/>
              </a:spcBef>
              <a:buFont typeface="Wingdings"/>
              <a:buChar char=""/>
              <a:tabLst>
                <a:tab pos="397923" algn="l"/>
                <a:tab pos="399617" algn="l"/>
              </a:tabLst>
            </a:pPr>
            <a:r>
              <a:rPr sz="2400" spc="-7" dirty="0">
                <a:latin typeface="Carlito"/>
                <a:cs typeface="Carlito"/>
              </a:rPr>
              <a:t>Connect the </a:t>
            </a:r>
            <a:r>
              <a:rPr sz="2400" spc="-20" dirty="0">
                <a:latin typeface="Carlito"/>
                <a:cs typeface="Carlito"/>
              </a:rPr>
              <a:t>relay </a:t>
            </a:r>
            <a:r>
              <a:rPr sz="2400" spc="-7" dirty="0">
                <a:latin typeface="Carlito"/>
                <a:cs typeface="Carlito"/>
              </a:rPr>
              <a:t>pins with the Raspberry Pi </a:t>
            </a:r>
            <a:r>
              <a:rPr sz="2400" dirty="0">
                <a:latin typeface="Carlito"/>
                <a:cs typeface="Carlito"/>
              </a:rPr>
              <a:t>as </a:t>
            </a:r>
            <a:r>
              <a:rPr sz="2400" spc="-7" dirty="0">
                <a:latin typeface="Carlito"/>
                <a:cs typeface="Carlito"/>
              </a:rPr>
              <a:t>mentioned in </a:t>
            </a:r>
            <a:r>
              <a:rPr sz="2400" spc="-13" dirty="0">
                <a:latin typeface="Carlito"/>
                <a:cs typeface="Carlito"/>
              </a:rPr>
              <a:t>previous</a:t>
            </a:r>
            <a:r>
              <a:rPr sz="2400" spc="267" dirty="0">
                <a:latin typeface="Carlito"/>
                <a:cs typeface="Carlito"/>
              </a:rPr>
              <a:t> </a:t>
            </a:r>
            <a:r>
              <a:rPr sz="2400" spc="-7" dirty="0">
                <a:latin typeface="Carlito"/>
                <a:cs typeface="Carlito"/>
              </a:rPr>
              <a:t>slides</a:t>
            </a:r>
            <a:endParaRPr sz="2400" dirty="0">
              <a:latin typeface="Carlito"/>
              <a:cs typeface="Carlito"/>
            </a:endParaRPr>
          </a:p>
          <a:p>
            <a:pPr>
              <a:spcBef>
                <a:spcPts val="27"/>
              </a:spcBef>
              <a:buFont typeface="Wingdings"/>
              <a:buChar char=""/>
            </a:pPr>
            <a:endParaRPr sz="2333" dirty="0">
              <a:latin typeface="Carlito"/>
              <a:cs typeface="Carlito"/>
            </a:endParaRPr>
          </a:p>
          <a:p>
            <a:pPr marL="398770" indent="-382684">
              <a:buFont typeface="Wingdings"/>
              <a:buChar char=""/>
              <a:tabLst>
                <a:tab pos="397923" algn="l"/>
                <a:tab pos="399617" algn="l"/>
              </a:tabLst>
            </a:pPr>
            <a:r>
              <a:rPr sz="2400" spc="-7" dirty="0">
                <a:latin typeface="Carlito"/>
                <a:cs typeface="Carlito"/>
              </a:rPr>
              <a:t>Set the GPIO pin </a:t>
            </a:r>
            <a:r>
              <a:rPr sz="2400" spc="-13" dirty="0">
                <a:latin typeface="Carlito"/>
                <a:cs typeface="Carlito"/>
              </a:rPr>
              <a:t>connected </a:t>
            </a:r>
            <a:r>
              <a:rPr sz="2400" spc="-7" dirty="0">
                <a:latin typeface="Carlito"/>
                <a:cs typeface="Carlito"/>
              </a:rPr>
              <a:t>with the </a:t>
            </a:r>
            <a:r>
              <a:rPr sz="2400" spc="-27" dirty="0">
                <a:latin typeface="Carlito"/>
                <a:cs typeface="Carlito"/>
              </a:rPr>
              <a:t>relay’s </a:t>
            </a:r>
            <a:r>
              <a:rPr sz="2400" spc="-7" dirty="0">
                <a:latin typeface="Carlito"/>
                <a:cs typeface="Carlito"/>
              </a:rPr>
              <a:t>input pin </a:t>
            </a:r>
            <a:r>
              <a:rPr sz="2400" dirty="0">
                <a:latin typeface="Carlito"/>
                <a:cs typeface="Carlito"/>
              </a:rPr>
              <a:t>as </a:t>
            </a:r>
            <a:r>
              <a:rPr sz="2400" spc="-7" dirty="0">
                <a:latin typeface="Carlito"/>
                <a:cs typeface="Carlito"/>
              </a:rPr>
              <a:t>output in the</a:t>
            </a:r>
            <a:r>
              <a:rPr sz="2400" spc="320" dirty="0">
                <a:latin typeface="Carlito"/>
                <a:cs typeface="Carlito"/>
              </a:rPr>
              <a:t> </a:t>
            </a:r>
            <a:r>
              <a:rPr sz="2400" spc="-27" dirty="0">
                <a:latin typeface="Carlito"/>
                <a:cs typeface="Carlito"/>
              </a:rPr>
              <a:t>sketch</a:t>
            </a:r>
            <a:endParaRPr sz="2400" dirty="0">
              <a:latin typeface="Carlito"/>
              <a:cs typeface="Carlito"/>
            </a:endParaRPr>
          </a:p>
          <a:p>
            <a:pPr marL="626518"/>
            <a:r>
              <a:rPr sz="2400" b="1" spc="-13" dirty="0">
                <a:latin typeface="Carlito"/>
                <a:cs typeface="Carlito"/>
              </a:rPr>
              <a:t>GPIO.setup(13,GPIO.OUT)</a:t>
            </a:r>
            <a:endParaRPr sz="2400" dirty="0">
              <a:latin typeface="Carlito"/>
              <a:cs typeface="Carlito"/>
            </a:endParaRPr>
          </a:p>
          <a:p>
            <a:pPr>
              <a:spcBef>
                <a:spcPts val="33"/>
              </a:spcBef>
            </a:pPr>
            <a:endParaRPr sz="2333" dirty="0">
              <a:latin typeface="Carlito"/>
              <a:cs typeface="Carlito"/>
            </a:endParaRPr>
          </a:p>
          <a:p>
            <a:pPr marL="398770" indent="-382684">
              <a:buFont typeface="Wingdings"/>
              <a:buChar char=""/>
              <a:tabLst>
                <a:tab pos="397923" algn="l"/>
                <a:tab pos="399617" algn="l"/>
              </a:tabLst>
            </a:pPr>
            <a:r>
              <a:rPr sz="2400" spc="-7" dirty="0">
                <a:latin typeface="Carlito"/>
                <a:cs typeface="Carlito"/>
              </a:rPr>
              <a:t>Set the </a:t>
            </a:r>
            <a:r>
              <a:rPr sz="2400" spc="-20" dirty="0">
                <a:latin typeface="Carlito"/>
                <a:cs typeface="Carlito"/>
              </a:rPr>
              <a:t>relay </a:t>
            </a:r>
            <a:r>
              <a:rPr sz="2400" spc="-7" dirty="0">
                <a:latin typeface="Carlito"/>
                <a:cs typeface="Carlito"/>
              </a:rPr>
              <a:t>pin high when the </a:t>
            </a:r>
            <a:r>
              <a:rPr sz="2400" spc="-20" dirty="0">
                <a:latin typeface="Carlito"/>
                <a:cs typeface="Carlito"/>
              </a:rPr>
              <a:t>temperature </a:t>
            </a:r>
            <a:r>
              <a:rPr sz="2400" spc="-7" dirty="0">
                <a:latin typeface="Carlito"/>
                <a:cs typeface="Carlito"/>
              </a:rPr>
              <a:t>is </a:t>
            </a:r>
            <a:r>
              <a:rPr sz="2400" spc="-20" dirty="0">
                <a:latin typeface="Carlito"/>
                <a:cs typeface="Carlito"/>
              </a:rPr>
              <a:t>greater </a:t>
            </a:r>
            <a:r>
              <a:rPr sz="2400" spc="-7" dirty="0">
                <a:latin typeface="Carlito"/>
                <a:cs typeface="Carlito"/>
              </a:rPr>
              <a:t>than</a:t>
            </a:r>
            <a:r>
              <a:rPr sz="2400" spc="240" dirty="0">
                <a:latin typeface="Carlito"/>
                <a:cs typeface="Carlito"/>
              </a:rPr>
              <a:t> </a:t>
            </a:r>
            <a:r>
              <a:rPr sz="2400" spc="-7" dirty="0">
                <a:latin typeface="Carlito"/>
                <a:cs typeface="Carlito"/>
              </a:rPr>
              <a:t>30</a:t>
            </a:r>
            <a:endParaRPr sz="2400" dirty="0">
              <a:latin typeface="Carlito"/>
              <a:cs typeface="Carlito"/>
            </a:endParaRPr>
          </a:p>
          <a:p>
            <a:pPr marL="626518"/>
            <a:r>
              <a:rPr sz="2400" b="1" dirty="0">
                <a:latin typeface="Carlito"/>
                <a:cs typeface="Carlito"/>
              </a:rPr>
              <a:t>if </a:t>
            </a:r>
            <a:r>
              <a:rPr sz="2400" b="1" spc="-13" dirty="0">
                <a:latin typeface="Carlito"/>
                <a:cs typeface="Carlito"/>
              </a:rPr>
              <a:t>temperature </a:t>
            </a:r>
            <a:r>
              <a:rPr sz="2400" b="1" dirty="0">
                <a:latin typeface="Carlito"/>
                <a:cs typeface="Carlito"/>
              </a:rPr>
              <a:t>&gt;</a:t>
            </a:r>
            <a:r>
              <a:rPr sz="2400" b="1" spc="-27" dirty="0">
                <a:latin typeface="Carlito"/>
                <a:cs typeface="Carlito"/>
              </a:rPr>
              <a:t> </a:t>
            </a:r>
            <a:r>
              <a:rPr sz="2400" b="1" dirty="0">
                <a:latin typeface="Carlito"/>
                <a:cs typeface="Carlito"/>
              </a:rPr>
              <a:t>30:</a:t>
            </a:r>
            <a:endParaRPr sz="2400" dirty="0">
              <a:latin typeface="Carlito"/>
              <a:cs typeface="Carlito"/>
            </a:endParaRPr>
          </a:p>
          <a:p>
            <a:pPr marL="904217" marR="4033419"/>
            <a:r>
              <a:rPr sz="2400" b="1" spc="-7" dirty="0">
                <a:latin typeface="Carlito"/>
                <a:cs typeface="Carlito"/>
              </a:rPr>
              <a:t>GPIO.output(13,0) </a:t>
            </a:r>
            <a:r>
              <a:rPr sz="2400" b="1" dirty="0">
                <a:latin typeface="Carlito"/>
                <a:cs typeface="Carlito"/>
              </a:rPr>
              <a:t># </a:t>
            </a:r>
            <a:r>
              <a:rPr sz="2400" b="1" spc="-20" dirty="0">
                <a:latin typeface="Carlito"/>
                <a:cs typeface="Carlito"/>
              </a:rPr>
              <a:t>Relay </a:t>
            </a:r>
            <a:r>
              <a:rPr sz="2400" b="1" dirty="0">
                <a:latin typeface="Carlito"/>
                <a:cs typeface="Carlito"/>
              </a:rPr>
              <a:t>is </a:t>
            </a:r>
            <a:r>
              <a:rPr sz="2400" b="1" spc="-7" dirty="0">
                <a:latin typeface="Carlito"/>
                <a:cs typeface="Carlito"/>
              </a:rPr>
              <a:t>active </a:t>
            </a:r>
            <a:r>
              <a:rPr sz="2400" b="1" dirty="0">
                <a:latin typeface="Carlito"/>
                <a:cs typeface="Carlito"/>
              </a:rPr>
              <a:t>low  </a:t>
            </a:r>
            <a:r>
              <a:rPr sz="2400" b="1" spc="-13" dirty="0">
                <a:latin typeface="Carlito"/>
                <a:cs typeface="Carlito"/>
              </a:rPr>
              <a:t>print(‘Relay </a:t>
            </a:r>
            <a:r>
              <a:rPr sz="2400" b="1" dirty="0">
                <a:latin typeface="Carlito"/>
                <a:cs typeface="Carlito"/>
              </a:rPr>
              <a:t>is</a:t>
            </a:r>
            <a:r>
              <a:rPr sz="2400" b="1" spc="-40" dirty="0">
                <a:latin typeface="Carlito"/>
                <a:cs typeface="Carlito"/>
              </a:rPr>
              <a:t> </a:t>
            </a:r>
            <a:r>
              <a:rPr sz="2400" b="1" dirty="0">
                <a:latin typeface="Carlito"/>
                <a:cs typeface="Carlito"/>
              </a:rPr>
              <a:t>on')</a:t>
            </a:r>
            <a:endParaRPr sz="2400" dirty="0">
              <a:latin typeface="Carlito"/>
              <a:cs typeface="Carlito"/>
            </a:endParaRPr>
          </a:p>
          <a:p>
            <a:pPr marL="904217"/>
            <a:r>
              <a:rPr sz="2400" b="1" dirty="0">
                <a:latin typeface="Carlito"/>
                <a:cs typeface="Carlito"/>
              </a:rPr>
              <a:t>sleep(5)</a:t>
            </a:r>
            <a:endParaRPr sz="2400" dirty="0">
              <a:latin typeface="Carlito"/>
              <a:cs typeface="Carlito"/>
            </a:endParaRPr>
          </a:p>
          <a:p>
            <a:pPr marL="904217"/>
            <a:r>
              <a:rPr sz="2400" b="1" spc="-7" dirty="0">
                <a:latin typeface="Carlito"/>
                <a:cs typeface="Carlito"/>
              </a:rPr>
              <a:t>GPIO.output(13,1) </a:t>
            </a:r>
            <a:r>
              <a:rPr sz="2400" b="1" dirty="0">
                <a:latin typeface="Carlito"/>
                <a:cs typeface="Carlito"/>
              </a:rPr>
              <a:t># </a:t>
            </a:r>
            <a:r>
              <a:rPr sz="2400" b="1" spc="-20" dirty="0">
                <a:latin typeface="Carlito"/>
                <a:cs typeface="Carlito"/>
              </a:rPr>
              <a:t>Relay </a:t>
            </a:r>
            <a:r>
              <a:rPr sz="2400" b="1" dirty="0">
                <a:latin typeface="Carlito"/>
                <a:cs typeface="Carlito"/>
              </a:rPr>
              <a:t>is turned </a:t>
            </a:r>
            <a:r>
              <a:rPr sz="2400" b="1" spc="-7" dirty="0">
                <a:latin typeface="Carlito"/>
                <a:cs typeface="Carlito"/>
              </a:rPr>
              <a:t>off </a:t>
            </a:r>
            <a:r>
              <a:rPr sz="2400" b="1" spc="-13" dirty="0">
                <a:latin typeface="Carlito"/>
                <a:cs typeface="Carlito"/>
              </a:rPr>
              <a:t>after delay </a:t>
            </a:r>
            <a:r>
              <a:rPr sz="2400" b="1" dirty="0">
                <a:latin typeface="Carlito"/>
                <a:cs typeface="Carlito"/>
              </a:rPr>
              <a:t>of 5</a:t>
            </a:r>
            <a:r>
              <a:rPr sz="2400" b="1" spc="-40" dirty="0">
                <a:latin typeface="Carlito"/>
                <a:cs typeface="Carlito"/>
              </a:rPr>
              <a:t> </a:t>
            </a:r>
            <a:r>
              <a:rPr sz="2400" b="1" spc="-7" dirty="0">
                <a:latin typeface="Carlito"/>
                <a:cs typeface="Carlito"/>
              </a:rPr>
              <a:t>seconds</a:t>
            </a:r>
            <a:endParaRPr sz="2400" dirty="0">
              <a:latin typeface="Carlito"/>
              <a:cs typeface="Carli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8277" y="589771"/>
            <a:ext cx="6264487" cy="570242"/>
          </a:xfrm>
          <a:prstGeom prst="rect">
            <a:avLst/>
          </a:prstGeom>
        </p:spPr>
        <p:txBody>
          <a:bodyPr vert="horz" wrap="square" lIns="0" tIns="16087" rIns="0" bIns="0" rtlCol="0" anchor="t">
            <a:spAutoFit/>
          </a:bodyPr>
          <a:lstStyle/>
          <a:p>
            <a:pPr marL="16933">
              <a:spcBef>
                <a:spcPts val="127"/>
              </a:spcBef>
            </a:pPr>
            <a:r>
              <a:rPr dirty="0"/>
              <a:t>Connection: </a:t>
            </a:r>
            <a:r>
              <a:rPr spc="-33" dirty="0"/>
              <a:t>Relay</a:t>
            </a:r>
            <a:r>
              <a:rPr spc="113" dirty="0"/>
              <a:t> </a:t>
            </a:r>
            <a:r>
              <a:rPr spc="40" dirty="0"/>
              <a:t>(contd..)</a:t>
            </a:r>
          </a:p>
        </p:txBody>
      </p:sp>
      <p:sp>
        <p:nvSpPr>
          <p:cNvPr id="3" name="object 3"/>
          <p:cNvSpPr/>
          <p:nvPr/>
        </p:nvSpPr>
        <p:spPr>
          <a:xfrm>
            <a:off x="6604000" y="2243327"/>
            <a:ext cx="5285232" cy="3117088"/>
          </a:xfrm>
          <a:prstGeom prst="rect">
            <a:avLst/>
          </a:prstGeom>
          <a:blipFill>
            <a:blip r:embed="rId2" cstate="print"/>
            <a:stretch>
              <a:fillRect/>
            </a:stretch>
          </a:blipFill>
        </p:spPr>
        <p:txBody>
          <a:bodyPr wrap="square" lIns="0" tIns="0" rIns="0" bIns="0" rtlCol="0"/>
          <a:lstStyle/>
          <a:p>
            <a:endParaRPr sz="2400"/>
          </a:p>
        </p:txBody>
      </p:sp>
      <p:sp>
        <p:nvSpPr>
          <p:cNvPr id="4" name="object 4"/>
          <p:cNvSpPr/>
          <p:nvPr/>
        </p:nvSpPr>
        <p:spPr>
          <a:xfrm>
            <a:off x="508000" y="2243327"/>
            <a:ext cx="5080000" cy="3117088"/>
          </a:xfrm>
          <a:prstGeom prst="rect">
            <a:avLst/>
          </a:prstGeom>
          <a:blipFill>
            <a:blip r:embed="rId3" cstate="print"/>
            <a:stretch>
              <a:fillRect/>
            </a:stretch>
          </a:blipFill>
        </p:spPr>
        <p:txBody>
          <a:bodyPr wrap="square" lIns="0" tIns="0" rIns="0" bIns="0" rtlCol="0"/>
          <a:lstStyle/>
          <a:p>
            <a:endParaRPr sz="2400"/>
          </a:p>
        </p:txBody>
      </p:sp>
      <p:sp>
        <p:nvSpPr>
          <p:cNvPr id="6" name="object 6"/>
          <p:cNvSpPr txBox="1">
            <a:spLocks noGrp="1"/>
          </p:cNvSpPr>
          <p:nvPr>
            <p:ph type="ftr" sz="quarter" idx="5"/>
          </p:nvPr>
        </p:nvSpPr>
        <p:spPr>
          <a:xfrm>
            <a:off x="5946140" y="4798734"/>
            <a:ext cx="2438400" cy="203835"/>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rgbClr val="FFFF00"/>
                </a:solidFill>
                <a:latin typeface="Carlito"/>
                <a:ea typeface="+mn-ea"/>
                <a:cs typeface="Carli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6933">
              <a:lnSpc>
                <a:spcPts val="1913"/>
              </a:lnSpc>
            </a:pPr>
            <a:r>
              <a:rPr lang="en-US" spc="-10"/>
              <a:t>Introduction to Internet </a:t>
            </a:r>
            <a:r>
              <a:rPr lang="en-US"/>
              <a:t>of</a:t>
            </a:r>
            <a:r>
              <a:rPr lang="en-US" spc="15"/>
              <a:t> </a:t>
            </a:r>
            <a:r>
              <a:rPr lang="en-US" spc="-5"/>
              <a:t>Things</a:t>
            </a:r>
            <a:endParaRPr spc="-7" dirty="0"/>
          </a:p>
        </p:txBody>
      </p:sp>
      <p:sp>
        <p:nvSpPr>
          <p:cNvPr id="7" name="object 7"/>
          <p:cNvSpPr txBox="1">
            <a:spLocks noGrp="1"/>
          </p:cNvSpPr>
          <p:nvPr>
            <p:ph type="sldNum" sz="quarter" idx="7"/>
          </p:nvPr>
        </p:nvSpPr>
        <p:spPr>
          <a:xfrm>
            <a:off x="8400288" y="4829000"/>
            <a:ext cx="2317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A8A8A"/>
                </a:solidFill>
                <a:latin typeface="Carlito"/>
                <a:ea typeface="+mn-ea"/>
                <a:cs typeface="Carli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en-IN" smtClean="0"/>
              <a:pPr marL="38100">
                <a:lnSpc>
                  <a:spcPts val="1240"/>
                </a:lnSpc>
              </a:pPr>
              <a:t>24</a:t>
            </a:fld>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8277" y="589771"/>
            <a:ext cx="3746500" cy="570242"/>
          </a:xfrm>
          <a:prstGeom prst="rect">
            <a:avLst/>
          </a:prstGeom>
        </p:spPr>
        <p:txBody>
          <a:bodyPr vert="horz" wrap="square" lIns="0" tIns="16087" rIns="0" bIns="0" rtlCol="0" anchor="t">
            <a:spAutoFit/>
          </a:bodyPr>
          <a:lstStyle/>
          <a:p>
            <a:pPr marL="16933">
              <a:spcBef>
                <a:spcPts val="127"/>
              </a:spcBef>
            </a:pPr>
            <a:r>
              <a:rPr spc="-13" dirty="0"/>
              <a:t>Connection:</a:t>
            </a:r>
            <a:r>
              <a:rPr spc="-80" dirty="0"/>
              <a:t> </a:t>
            </a:r>
            <a:r>
              <a:rPr spc="-53" dirty="0"/>
              <a:t>Fan</a:t>
            </a:r>
          </a:p>
        </p:txBody>
      </p:sp>
      <p:sp>
        <p:nvSpPr>
          <p:cNvPr id="6" name="object 6"/>
          <p:cNvSpPr txBox="1">
            <a:spLocks noGrp="1"/>
          </p:cNvSpPr>
          <p:nvPr>
            <p:ph type="sldNum" sz="quarter" idx="7"/>
          </p:nvPr>
        </p:nvSpPr>
        <p:spPr>
          <a:xfrm>
            <a:off x="8400288" y="4829000"/>
            <a:ext cx="2317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A8A8A"/>
                </a:solidFill>
                <a:latin typeface="Carlito"/>
                <a:ea typeface="+mn-ea"/>
                <a:cs typeface="Carli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en-IN" smtClean="0"/>
              <a:pPr marL="38100">
                <a:lnSpc>
                  <a:spcPts val="1240"/>
                </a:lnSpc>
              </a:pPr>
              <a:t>25</a:t>
            </a:fld>
            <a:endParaRPr dirty="0"/>
          </a:p>
        </p:txBody>
      </p:sp>
      <p:sp>
        <p:nvSpPr>
          <p:cNvPr id="3" name="object 3"/>
          <p:cNvSpPr txBox="1">
            <a:spLocks noGrp="1"/>
          </p:cNvSpPr>
          <p:nvPr>
            <p:ph type="body" idx="1"/>
          </p:nvPr>
        </p:nvSpPr>
        <p:spPr>
          <a:xfrm>
            <a:off x="903112" y="2029000"/>
            <a:ext cx="11462224" cy="2469052"/>
          </a:xfrm>
          <a:prstGeom prst="rect">
            <a:avLst/>
          </a:prstGeom>
        </p:spPr>
        <p:txBody>
          <a:bodyPr vert="horz" wrap="square" lIns="0" tIns="16933" rIns="0" bIns="0" rtlCol="0">
            <a:spAutoFit/>
          </a:bodyPr>
          <a:lstStyle/>
          <a:p>
            <a:pPr marL="398770" indent="-382684">
              <a:spcBef>
                <a:spcPts val="133"/>
              </a:spcBef>
              <a:buFont typeface="Wingdings"/>
              <a:buChar char=""/>
              <a:tabLst>
                <a:tab pos="397923" algn="l"/>
                <a:tab pos="399617" algn="l"/>
              </a:tabLst>
            </a:pPr>
            <a:r>
              <a:rPr spc="-7" dirty="0"/>
              <a:t>Connect the Li-po </a:t>
            </a:r>
            <a:r>
              <a:rPr spc="-13" dirty="0"/>
              <a:t>battery </a:t>
            </a:r>
            <a:r>
              <a:rPr spc="-7" dirty="0"/>
              <a:t>in series with the</a:t>
            </a:r>
            <a:r>
              <a:rPr spc="147" dirty="0"/>
              <a:t> </a:t>
            </a:r>
            <a:r>
              <a:rPr spc="-20" dirty="0"/>
              <a:t>fan</a:t>
            </a:r>
          </a:p>
          <a:p>
            <a:pPr marL="1008355" marR="533387" lvl="1" indent="-382684">
              <a:buFont typeface="Wingdings"/>
              <a:buChar char=""/>
              <a:tabLst>
                <a:tab pos="1076933" algn="l"/>
                <a:tab pos="1077780" algn="l"/>
              </a:tabLst>
            </a:pPr>
            <a:r>
              <a:rPr dirty="0"/>
              <a:t>	</a:t>
            </a:r>
            <a:r>
              <a:rPr sz="2400" dirty="0">
                <a:latin typeface="Carlito"/>
                <a:cs typeface="Carlito"/>
              </a:rPr>
              <a:t>NO </a:t>
            </a:r>
            <a:r>
              <a:rPr sz="2400" spc="-7" dirty="0">
                <a:latin typeface="Carlito"/>
                <a:cs typeface="Carlito"/>
              </a:rPr>
              <a:t>terminal of the </a:t>
            </a:r>
            <a:r>
              <a:rPr sz="2400" spc="-20" dirty="0">
                <a:latin typeface="Carlito"/>
                <a:cs typeface="Carlito"/>
              </a:rPr>
              <a:t>relay </a:t>
            </a:r>
            <a:r>
              <a:rPr sz="2400" dirty="0">
                <a:latin typeface="Carlito"/>
                <a:cs typeface="Carlito"/>
              </a:rPr>
              <a:t>-&gt; </a:t>
            </a:r>
            <a:r>
              <a:rPr sz="2400" spc="-7" dirty="0">
                <a:latin typeface="Carlito"/>
                <a:cs typeface="Carlito"/>
              </a:rPr>
              <a:t>positive terminal of the  </a:t>
            </a:r>
            <a:r>
              <a:rPr sz="2400" spc="-20" dirty="0">
                <a:latin typeface="Carlito"/>
                <a:cs typeface="Carlito"/>
              </a:rPr>
              <a:t>Fan.</a:t>
            </a:r>
            <a:endParaRPr sz="2400" dirty="0">
              <a:latin typeface="Carlito"/>
              <a:cs typeface="Carlito"/>
            </a:endParaRPr>
          </a:p>
          <a:p>
            <a:pPr marL="1008355" marR="364904" lvl="1" indent="-382684">
              <a:buFont typeface="Wingdings"/>
              <a:buChar char=""/>
              <a:tabLst>
                <a:tab pos="1008355" algn="l"/>
                <a:tab pos="1009201" algn="l"/>
              </a:tabLst>
            </a:pPr>
            <a:r>
              <a:rPr sz="2400" spc="-7" dirty="0">
                <a:latin typeface="Carlito"/>
                <a:cs typeface="Carlito"/>
              </a:rPr>
              <a:t>Common terminal of the </a:t>
            </a:r>
            <a:r>
              <a:rPr sz="2400" spc="-20" dirty="0">
                <a:latin typeface="Carlito"/>
                <a:cs typeface="Carlito"/>
              </a:rPr>
              <a:t>relay </a:t>
            </a:r>
            <a:r>
              <a:rPr sz="2400" dirty="0">
                <a:latin typeface="Carlito"/>
                <a:cs typeface="Carlito"/>
              </a:rPr>
              <a:t>-&gt; </a:t>
            </a:r>
            <a:r>
              <a:rPr sz="2400" spc="-13" dirty="0">
                <a:latin typeface="Carlito"/>
                <a:cs typeface="Carlito"/>
              </a:rPr>
              <a:t>Positive </a:t>
            </a:r>
            <a:r>
              <a:rPr sz="2400" spc="-7" dirty="0">
                <a:latin typeface="Carlito"/>
                <a:cs typeface="Carlito"/>
              </a:rPr>
              <a:t>terminal of  the</a:t>
            </a:r>
            <a:r>
              <a:rPr sz="2400" spc="13" dirty="0">
                <a:latin typeface="Carlito"/>
                <a:cs typeface="Carlito"/>
              </a:rPr>
              <a:t> </a:t>
            </a:r>
            <a:r>
              <a:rPr sz="2400" spc="-13" dirty="0">
                <a:latin typeface="Carlito"/>
                <a:cs typeface="Carlito"/>
              </a:rPr>
              <a:t>battery</a:t>
            </a:r>
            <a:endParaRPr sz="2400" dirty="0">
              <a:latin typeface="Carlito"/>
              <a:cs typeface="Carlito"/>
            </a:endParaRPr>
          </a:p>
          <a:p>
            <a:pPr marL="1008355" marR="235367" lvl="1" indent="-382684">
              <a:buFont typeface="Wingdings"/>
              <a:buChar char=""/>
              <a:tabLst>
                <a:tab pos="1008355" algn="l"/>
                <a:tab pos="1009201" algn="l"/>
              </a:tabLst>
            </a:pPr>
            <a:r>
              <a:rPr sz="2400" spc="-13" dirty="0">
                <a:latin typeface="Carlito"/>
                <a:cs typeface="Carlito"/>
              </a:rPr>
              <a:t>Negative </a:t>
            </a:r>
            <a:r>
              <a:rPr sz="2400" spc="-7" dirty="0">
                <a:latin typeface="Carlito"/>
                <a:cs typeface="Carlito"/>
              </a:rPr>
              <a:t>terminal of the </a:t>
            </a:r>
            <a:r>
              <a:rPr sz="2400" spc="-13" dirty="0">
                <a:latin typeface="Carlito"/>
                <a:cs typeface="Carlito"/>
              </a:rPr>
              <a:t>battery </a:t>
            </a:r>
            <a:r>
              <a:rPr sz="2400" dirty="0">
                <a:latin typeface="Carlito"/>
                <a:cs typeface="Carlito"/>
              </a:rPr>
              <a:t>-&gt; </a:t>
            </a:r>
            <a:r>
              <a:rPr sz="2400" spc="-13" dirty="0">
                <a:latin typeface="Carlito"/>
                <a:cs typeface="Carlito"/>
              </a:rPr>
              <a:t>Negative </a:t>
            </a:r>
            <a:r>
              <a:rPr sz="2400" spc="-7" dirty="0">
                <a:latin typeface="Carlito"/>
                <a:cs typeface="Carlito"/>
              </a:rPr>
              <a:t>terminal  of the</a:t>
            </a:r>
            <a:r>
              <a:rPr sz="2400" spc="20" dirty="0">
                <a:latin typeface="Carlito"/>
                <a:cs typeface="Carlito"/>
              </a:rPr>
              <a:t> </a:t>
            </a:r>
            <a:r>
              <a:rPr sz="2400" spc="-13" dirty="0">
                <a:latin typeface="Carlito"/>
                <a:cs typeface="Carlito"/>
              </a:rPr>
              <a:t>fan.</a:t>
            </a:r>
            <a:endParaRPr sz="2400" dirty="0">
              <a:latin typeface="Carlito"/>
              <a:cs typeface="Carlito"/>
            </a:endParaRPr>
          </a:p>
          <a:p>
            <a:pPr marL="398770" marR="6773" indent="-382684">
              <a:buFont typeface="Wingdings"/>
              <a:buChar char=""/>
              <a:tabLst>
                <a:tab pos="398770" algn="l"/>
                <a:tab pos="399617" algn="l"/>
              </a:tabLst>
            </a:pPr>
            <a:r>
              <a:rPr spc="-7" dirty="0"/>
              <a:t>Run the </a:t>
            </a:r>
            <a:r>
              <a:rPr spc="-13" dirty="0"/>
              <a:t>existing </a:t>
            </a:r>
            <a:r>
              <a:rPr spc="-7" dirty="0"/>
              <a:t>code. The </a:t>
            </a:r>
            <a:r>
              <a:rPr spc="-20" dirty="0"/>
              <a:t>fan </a:t>
            </a:r>
            <a:r>
              <a:rPr spc="-7" dirty="0"/>
              <a:t>should </a:t>
            </a:r>
            <a:r>
              <a:rPr spc="-20" dirty="0"/>
              <a:t>operate </a:t>
            </a:r>
            <a:r>
              <a:rPr spc="-7" dirty="0"/>
              <a:t>when the  surrounding </a:t>
            </a:r>
            <a:r>
              <a:rPr spc="-20" dirty="0"/>
              <a:t>temperature </a:t>
            </a:r>
            <a:r>
              <a:rPr spc="-7" dirty="0"/>
              <a:t>is </a:t>
            </a:r>
            <a:r>
              <a:rPr spc="-20" dirty="0"/>
              <a:t>greater </a:t>
            </a:r>
            <a:r>
              <a:rPr spc="-7" dirty="0"/>
              <a:t>than the threshold </a:t>
            </a:r>
            <a:r>
              <a:rPr spc="-13" dirty="0"/>
              <a:t>value  </a:t>
            </a:r>
            <a:r>
              <a:rPr spc="-7" dirty="0"/>
              <a:t>in the</a:t>
            </a:r>
            <a:r>
              <a:rPr spc="27" dirty="0"/>
              <a:t> </a:t>
            </a:r>
            <a:r>
              <a:rPr spc="-33" dirty="0"/>
              <a:t>sketch</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8276" y="589771"/>
            <a:ext cx="5801360" cy="570242"/>
          </a:xfrm>
          <a:prstGeom prst="rect">
            <a:avLst/>
          </a:prstGeom>
        </p:spPr>
        <p:txBody>
          <a:bodyPr vert="horz" wrap="square" lIns="0" tIns="16087" rIns="0" bIns="0" rtlCol="0" anchor="t">
            <a:spAutoFit/>
          </a:bodyPr>
          <a:lstStyle/>
          <a:p>
            <a:pPr marL="16933">
              <a:spcBef>
                <a:spcPts val="127"/>
              </a:spcBef>
            </a:pPr>
            <a:r>
              <a:rPr spc="-13" dirty="0"/>
              <a:t>Connection: </a:t>
            </a:r>
            <a:r>
              <a:rPr spc="-53" dirty="0"/>
              <a:t>Fan</a:t>
            </a:r>
            <a:r>
              <a:rPr spc="73" dirty="0"/>
              <a:t> </a:t>
            </a:r>
            <a:r>
              <a:rPr spc="27" dirty="0"/>
              <a:t>(contd..)</a:t>
            </a:r>
          </a:p>
        </p:txBody>
      </p:sp>
      <p:sp>
        <p:nvSpPr>
          <p:cNvPr id="3" name="object 3"/>
          <p:cNvSpPr/>
          <p:nvPr/>
        </p:nvSpPr>
        <p:spPr>
          <a:xfrm>
            <a:off x="2946400" y="1521967"/>
            <a:ext cx="6358128" cy="4098544"/>
          </a:xfrm>
          <a:prstGeom prst="rect">
            <a:avLst/>
          </a:prstGeom>
          <a:blipFill>
            <a:blip r:embed="rId2" cstate="print"/>
            <a:stretch>
              <a:fillRect/>
            </a:stretch>
          </a:blipFill>
        </p:spPr>
        <p:txBody>
          <a:bodyPr wrap="square" lIns="0" tIns="0" rIns="0" bIns="0" rtlCol="0"/>
          <a:lstStyle/>
          <a:p>
            <a:endParaRPr sz="2400"/>
          </a:p>
        </p:txBody>
      </p:sp>
      <p:sp>
        <p:nvSpPr>
          <p:cNvPr id="5" name="object 5"/>
          <p:cNvSpPr txBox="1">
            <a:spLocks noGrp="1"/>
          </p:cNvSpPr>
          <p:nvPr>
            <p:ph type="ftr" sz="quarter" idx="5"/>
          </p:nvPr>
        </p:nvSpPr>
        <p:spPr>
          <a:xfrm>
            <a:off x="5946140" y="4798734"/>
            <a:ext cx="2438400" cy="203835"/>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rgbClr val="FFFF00"/>
                </a:solidFill>
                <a:latin typeface="Carlito"/>
                <a:ea typeface="+mn-ea"/>
                <a:cs typeface="Carli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6933">
              <a:lnSpc>
                <a:spcPts val="1913"/>
              </a:lnSpc>
            </a:pPr>
            <a:r>
              <a:rPr lang="en-US" spc="-10"/>
              <a:t>Introduction to Internet </a:t>
            </a:r>
            <a:r>
              <a:rPr lang="en-US"/>
              <a:t>of</a:t>
            </a:r>
            <a:r>
              <a:rPr lang="en-US" spc="15"/>
              <a:t> </a:t>
            </a:r>
            <a:r>
              <a:rPr lang="en-US" spc="-5"/>
              <a:t>Things</a:t>
            </a:r>
            <a:endParaRPr spc="-7" dirty="0"/>
          </a:p>
        </p:txBody>
      </p:sp>
      <p:sp>
        <p:nvSpPr>
          <p:cNvPr id="6" name="object 6"/>
          <p:cNvSpPr txBox="1">
            <a:spLocks noGrp="1"/>
          </p:cNvSpPr>
          <p:nvPr>
            <p:ph type="sldNum" sz="quarter" idx="7"/>
          </p:nvPr>
        </p:nvSpPr>
        <p:spPr>
          <a:xfrm>
            <a:off x="8400288" y="4829000"/>
            <a:ext cx="2317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A8A8A"/>
                </a:solidFill>
                <a:latin typeface="Carlito"/>
                <a:ea typeface="+mn-ea"/>
                <a:cs typeface="Carli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en-IN" smtClean="0"/>
              <a:pPr marL="38100">
                <a:lnSpc>
                  <a:spcPts val="1240"/>
                </a:lnSpc>
              </a:pPr>
              <a:t>26</a:t>
            </a:fld>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4586" y="589771"/>
            <a:ext cx="2041139" cy="570242"/>
          </a:xfrm>
          <a:prstGeom prst="rect">
            <a:avLst/>
          </a:prstGeom>
        </p:spPr>
        <p:txBody>
          <a:bodyPr vert="horz" wrap="square" lIns="0" tIns="16087" rIns="0" bIns="0" rtlCol="0" anchor="t">
            <a:spAutoFit/>
          </a:bodyPr>
          <a:lstStyle/>
          <a:p>
            <a:pPr marL="16933">
              <a:spcBef>
                <a:spcPts val="127"/>
              </a:spcBef>
            </a:pPr>
            <a:r>
              <a:rPr spc="-393" dirty="0"/>
              <a:t>R</a:t>
            </a:r>
            <a:r>
              <a:rPr lang="en-US" spc="-393" dirty="0"/>
              <a:t> </a:t>
            </a:r>
            <a:r>
              <a:rPr spc="140" dirty="0"/>
              <a:t>e</a:t>
            </a:r>
            <a:r>
              <a:rPr spc="-433" dirty="0"/>
              <a:t>s</a:t>
            </a:r>
            <a:r>
              <a:rPr lang="en-US" spc="-433" dirty="0"/>
              <a:t> </a:t>
            </a:r>
            <a:r>
              <a:rPr spc="-47" dirty="0"/>
              <a:t>u</a:t>
            </a:r>
            <a:r>
              <a:rPr spc="-147" dirty="0"/>
              <a:t>l</a:t>
            </a:r>
            <a:r>
              <a:rPr spc="-127" dirty="0"/>
              <a:t>t</a:t>
            </a:r>
          </a:p>
        </p:txBody>
      </p:sp>
      <p:sp>
        <p:nvSpPr>
          <p:cNvPr id="3" name="object 3"/>
          <p:cNvSpPr txBox="1"/>
          <p:nvPr/>
        </p:nvSpPr>
        <p:spPr>
          <a:xfrm>
            <a:off x="917787" y="1317075"/>
            <a:ext cx="4532205" cy="2470228"/>
          </a:xfrm>
          <a:prstGeom prst="rect">
            <a:avLst/>
          </a:prstGeom>
        </p:spPr>
        <p:txBody>
          <a:bodyPr vert="horz" wrap="square" lIns="0" tIns="17780" rIns="0" bIns="0" rtlCol="0">
            <a:spAutoFit/>
          </a:bodyPr>
          <a:lstStyle/>
          <a:p>
            <a:pPr marL="16933" marR="6773">
              <a:spcBef>
                <a:spcPts val="140"/>
              </a:spcBef>
            </a:pPr>
            <a:r>
              <a:rPr sz="2667" dirty="0">
                <a:latin typeface="Carlito"/>
                <a:cs typeface="Carlito"/>
              </a:rPr>
              <a:t>The </a:t>
            </a:r>
            <a:r>
              <a:rPr sz="2667" spc="-20" dirty="0">
                <a:latin typeface="Carlito"/>
                <a:cs typeface="Carlito"/>
              </a:rPr>
              <a:t>fan </a:t>
            </a:r>
            <a:r>
              <a:rPr sz="2667" spc="-7" dirty="0">
                <a:latin typeface="Carlito"/>
                <a:cs typeface="Carlito"/>
              </a:rPr>
              <a:t>is </a:t>
            </a:r>
            <a:r>
              <a:rPr sz="2667" spc="-13" dirty="0">
                <a:latin typeface="Carlito"/>
                <a:cs typeface="Carlito"/>
              </a:rPr>
              <a:t>switched </a:t>
            </a:r>
            <a:r>
              <a:rPr sz="2667" spc="-7" dirty="0">
                <a:latin typeface="Carlito"/>
                <a:cs typeface="Carlito"/>
              </a:rPr>
              <a:t>on </a:t>
            </a:r>
            <a:r>
              <a:rPr sz="2667" spc="-13" dirty="0">
                <a:latin typeface="Carlito"/>
                <a:cs typeface="Carlito"/>
              </a:rPr>
              <a:t>whenever  </a:t>
            </a:r>
            <a:r>
              <a:rPr sz="2667" dirty="0">
                <a:latin typeface="Carlito"/>
                <a:cs typeface="Carlito"/>
              </a:rPr>
              <a:t>the </a:t>
            </a:r>
            <a:r>
              <a:rPr sz="2667" spc="-20" dirty="0">
                <a:latin typeface="Carlito"/>
                <a:cs typeface="Carlito"/>
              </a:rPr>
              <a:t>temperature </a:t>
            </a:r>
            <a:r>
              <a:rPr sz="2667" spc="-7" dirty="0">
                <a:latin typeface="Carlito"/>
                <a:cs typeface="Carlito"/>
              </a:rPr>
              <a:t>is </a:t>
            </a:r>
            <a:r>
              <a:rPr sz="2667" spc="-13" dirty="0">
                <a:latin typeface="Carlito"/>
                <a:cs typeface="Carlito"/>
              </a:rPr>
              <a:t>above </a:t>
            </a:r>
            <a:r>
              <a:rPr sz="2667" dirty="0">
                <a:latin typeface="Carlito"/>
                <a:cs typeface="Carlito"/>
              </a:rPr>
              <a:t>the  </a:t>
            </a:r>
            <a:r>
              <a:rPr sz="2667" spc="-7" dirty="0">
                <a:latin typeface="Carlito"/>
                <a:cs typeface="Carlito"/>
              </a:rPr>
              <a:t>threshold </a:t>
            </a:r>
            <a:r>
              <a:rPr sz="2667" spc="-13" dirty="0">
                <a:latin typeface="Carlito"/>
                <a:cs typeface="Carlito"/>
              </a:rPr>
              <a:t>value </a:t>
            </a:r>
            <a:r>
              <a:rPr sz="2667" spc="-7" dirty="0">
                <a:latin typeface="Carlito"/>
                <a:cs typeface="Carlito"/>
              </a:rPr>
              <a:t>set in </a:t>
            </a:r>
            <a:r>
              <a:rPr sz="2667" dirty="0">
                <a:latin typeface="Carlito"/>
                <a:cs typeface="Carlito"/>
              </a:rPr>
              <a:t>the</a:t>
            </a:r>
            <a:r>
              <a:rPr sz="2667" spc="-7" dirty="0">
                <a:latin typeface="Carlito"/>
                <a:cs typeface="Carlito"/>
              </a:rPr>
              <a:t> code.</a:t>
            </a:r>
            <a:endParaRPr sz="2667">
              <a:latin typeface="Carlito"/>
              <a:cs typeface="Carlito"/>
            </a:endParaRPr>
          </a:p>
          <a:p>
            <a:pPr>
              <a:spcBef>
                <a:spcPts val="20"/>
              </a:spcBef>
            </a:pPr>
            <a:endParaRPr sz="2600">
              <a:latin typeface="Carlito"/>
              <a:cs typeface="Carlito"/>
            </a:endParaRPr>
          </a:p>
          <a:p>
            <a:pPr marL="16933" marR="10160">
              <a:spcBef>
                <a:spcPts val="7"/>
              </a:spcBef>
            </a:pPr>
            <a:r>
              <a:rPr sz="2667" dirty="0">
                <a:latin typeface="Carlito"/>
                <a:cs typeface="Carlito"/>
              </a:rPr>
              <a:t>Notice the </a:t>
            </a:r>
            <a:r>
              <a:rPr sz="2667" spc="-20" dirty="0">
                <a:latin typeface="Carlito"/>
                <a:cs typeface="Carlito"/>
              </a:rPr>
              <a:t>relay </a:t>
            </a:r>
            <a:r>
              <a:rPr sz="2667" spc="-13" dirty="0">
                <a:latin typeface="Carlito"/>
                <a:cs typeface="Carlito"/>
              </a:rPr>
              <a:t>indicator </a:t>
            </a:r>
            <a:r>
              <a:rPr sz="2667" dirty="0">
                <a:latin typeface="Carlito"/>
                <a:cs typeface="Carlito"/>
              </a:rPr>
              <a:t>turned  on.</a:t>
            </a:r>
            <a:endParaRPr sz="2667">
              <a:latin typeface="Carlito"/>
              <a:cs typeface="Carlito"/>
            </a:endParaRPr>
          </a:p>
        </p:txBody>
      </p:sp>
      <p:sp>
        <p:nvSpPr>
          <p:cNvPr id="4" name="object 4"/>
          <p:cNvSpPr/>
          <p:nvPr/>
        </p:nvSpPr>
        <p:spPr>
          <a:xfrm>
            <a:off x="6197601" y="1194815"/>
            <a:ext cx="5474207" cy="3842512"/>
          </a:xfrm>
          <a:prstGeom prst="rect">
            <a:avLst/>
          </a:prstGeom>
          <a:blipFill>
            <a:blip r:embed="rId2" cstate="print"/>
            <a:stretch>
              <a:fillRect/>
            </a:stretch>
          </a:blipFill>
        </p:spPr>
        <p:txBody>
          <a:bodyPr wrap="square" lIns="0" tIns="0" rIns="0" bIns="0" rtlCol="0"/>
          <a:lstStyle/>
          <a:p>
            <a:endParaRPr sz="2400"/>
          </a:p>
        </p:txBody>
      </p:sp>
      <p:sp>
        <p:nvSpPr>
          <p:cNvPr id="7" name="object 7"/>
          <p:cNvSpPr txBox="1">
            <a:spLocks noGrp="1"/>
          </p:cNvSpPr>
          <p:nvPr>
            <p:ph type="sldNum" sz="quarter" idx="7"/>
          </p:nvPr>
        </p:nvSpPr>
        <p:spPr>
          <a:xfrm>
            <a:off x="8400288" y="4829000"/>
            <a:ext cx="231775" cy="177800"/>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rgbClr val="8A8A8A"/>
                </a:solidFill>
                <a:latin typeface="Carlito"/>
                <a:ea typeface="+mn-ea"/>
                <a:cs typeface="Carli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240"/>
              </a:lnSpc>
            </a:pPr>
            <a:fld id="{81D60167-4931-47E6-BA6A-407CBD079E47}" type="slidenum">
              <a:rPr lang="en-IN" smtClean="0"/>
              <a:pPr marL="38100">
                <a:lnSpc>
                  <a:spcPts val="1240"/>
                </a:lnSpc>
              </a:pPr>
              <a:t>27</a:t>
            </a:fld>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E857D-B8FE-DBAB-C644-BFDB67F864F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F91AD2B-4306-D6E1-B55B-9CAB5E5CF8A7}"/>
              </a:ext>
            </a:extLst>
          </p:cNvPr>
          <p:cNvSpPr>
            <a:spLocks noGrp="1"/>
          </p:cNvSpPr>
          <p:nvPr>
            <p:ph idx="1"/>
          </p:nvPr>
        </p:nvSpPr>
        <p:spPr/>
        <p:txBody>
          <a:bodyPr/>
          <a:lstStyle/>
          <a:p>
            <a:r>
              <a:rPr lang="en-US" sz="1800" b="1" i="0" u="none" strike="noStrike" baseline="0" dirty="0">
                <a:solidFill>
                  <a:srgbClr val="303B4E"/>
                </a:solidFill>
                <a:latin typeface="OpenSans-Bold"/>
              </a:rPr>
              <a:t>LIMITED PRODUCTION: THE CHIP SHORTAGE</a:t>
            </a:r>
          </a:p>
          <a:p>
            <a:pPr lvl="1"/>
            <a:r>
              <a:rPr lang="en-US" dirty="0">
                <a:solidFill>
                  <a:srgbClr val="000000"/>
                </a:solidFill>
                <a:latin typeface="OpenSans-Regular"/>
              </a:rPr>
              <a:t>Due to high demand and low supply of valuable semiconductor chips, IoT solutions have become more expensive to produce.</a:t>
            </a:r>
          </a:p>
          <a:p>
            <a:pPr lvl="1"/>
            <a:r>
              <a:rPr lang="en-IN" dirty="0">
                <a:solidFill>
                  <a:srgbClr val="000000"/>
                </a:solidFill>
                <a:latin typeface="OpenSans-Regular"/>
              </a:rPr>
              <a:t>Some </a:t>
            </a:r>
            <a:r>
              <a:rPr lang="en-US" dirty="0">
                <a:solidFill>
                  <a:srgbClr val="000000"/>
                </a:solidFill>
                <a:latin typeface="OpenSans-Regular"/>
              </a:rPr>
              <a:t>businesses are choosing to order their semiconductor inventories far in advance.</a:t>
            </a:r>
          </a:p>
          <a:p>
            <a:pPr lvl="1"/>
            <a:r>
              <a:rPr lang="en-US" dirty="0">
                <a:solidFill>
                  <a:srgbClr val="000000"/>
                </a:solidFill>
                <a:latin typeface="OpenSans-Regular"/>
              </a:rPr>
              <a:t>According to </a:t>
            </a:r>
            <a:r>
              <a:rPr lang="en-IN" dirty="0">
                <a:solidFill>
                  <a:srgbClr val="000000"/>
                </a:solidFill>
                <a:latin typeface="OpenSans-Regular"/>
              </a:rPr>
              <a:t>Forrester </a:t>
            </a:r>
            <a:r>
              <a:rPr lang="en-US" dirty="0">
                <a:solidFill>
                  <a:srgbClr val="000000"/>
                </a:solidFill>
                <a:latin typeface="OpenSans-Regular"/>
              </a:rPr>
              <a:t>the semiconductor shortage in 2022 will limit the growth of IoT markets by 10 to 15%.</a:t>
            </a:r>
          </a:p>
          <a:p>
            <a:pPr algn="l"/>
            <a:r>
              <a:rPr lang="en-US" sz="1800" b="0" i="0" u="none" strike="noStrike" baseline="0" dirty="0">
                <a:solidFill>
                  <a:srgbClr val="000000"/>
                </a:solidFill>
                <a:latin typeface="OpenSans-Regular"/>
              </a:rPr>
              <a:t>In February of 2022, the European Union passed the </a:t>
            </a:r>
            <a:r>
              <a:rPr lang="en-US" sz="1800" b="0" i="0" u="none" strike="noStrike" baseline="0" dirty="0">
                <a:solidFill>
                  <a:srgbClr val="0092EB"/>
                </a:solidFill>
                <a:latin typeface="OpenSans-Regular"/>
              </a:rPr>
              <a:t>European Chips Act</a:t>
            </a:r>
            <a:r>
              <a:rPr lang="en-US" sz="1800" b="0" i="0" u="none" strike="noStrike" baseline="0" dirty="0">
                <a:solidFill>
                  <a:srgbClr val="000000"/>
                </a:solidFill>
                <a:latin typeface="OpenSans-Regular"/>
              </a:rPr>
              <a:t>, resolve the supply chain shortage.</a:t>
            </a:r>
            <a:endParaRPr lang="en-US" dirty="0">
              <a:solidFill>
                <a:srgbClr val="000000"/>
              </a:solidFill>
              <a:latin typeface="OpenSans-Regular"/>
            </a:endParaRPr>
          </a:p>
        </p:txBody>
      </p:sp>
    </p:spTree>
    <p:extLst>
      <p:ext uri="{BB962C8B-B14F-4D97-AF65-F5344CB8AC3E}">
        <p14:creationId xmlns:p14="http://schemas.microsoft.com/office/powerpoint/2010/main" val="4252997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A968A-6A47-13FC-4E74-5CB55063915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6B4B4B4-884A-5870-0BE5-785EA7504E3E}"/>
              </a:ext>
            </a:extLst>
          </p:cNvPr>
          <p:cNvSpPr>
            <a:spLocks noGrp="1"/>
          </p:cNvSpPr>
          <p:nvPr>
            <p:ph idx="1"/>
          </p:nvPr>
        </p:nvSpPr>
        <p:spPr/>
        <p:txBody>
          <a:bodyPr>
            <a:normAutofit/>
          </a:bodyPr>
          <a:lstStyle/>
          <a:p>
            <a:pPr marL="0" indent="0" algn="ctr">
              <a:buNone/>
            </a:pPr>
            <a:endParaRPr lang="en-US" sz="4400" dirty="0"/>
          </a:p>
          <a:p>
            <a:pPr marL="0" indent="0" algn="ctr">
              <a:buNone/>
            </a:pPr>
            <a:endParaRPr lang="en-US" sz="4400" dirty="0"/>
          </a:p>
          <a:p>
            <a:pPr marL="0" indent="0" algn="ctr">
              <a:buNone/>
            </a:pPr>
            <a:r>
              <a:rPr lang="en-US" sz="4400" dirty="0"/>
              <a:t>Trends </a:t>
            </a:r>
            <a:endParaRPr lang="en-IN" sz="4400" dirty="0"/>
          </a:p>
        </p:txBody>
      </p:sp>
    </p:spTree>
    <p:extLst>
      <p:ext uri="{BB962C8B-B14F-4D97-AF65-F5344CB8AC3E}">
        <p14:creationId xmlns:p14="http://schemas.microsoft.com/office/powerpoint/2010/main" val="1254536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07268-9031-D224-D8B6-5C616B6DF8BF}"/>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77868135-A7D7-A0CC-C7B2-7E8E26229794}"/>
              </a:ext>
            </a:extLst>
          </p:cNvPr>
          <p:cNvPicPr>
            <a:picLocks noGrp="1" noChangeAspect="1"/>
          </p:cNvPicPr>
          <p:nvPr>
            <p:ph idx="1"/>
          </p:nvPr>
        </p:nvPicPr>
        <p:blipFill>
          <a:blip r:embed="rId3"/>
          <a:stretch>
            <a:fillRect/>
          </a:stretch>
        </p:blipFill>
        <p:spPr>
          <a:xfrm>
            <a:off x="677334" y="609600"/>
            <a:ext cx="9255806" cy="5866356"/>
          </a:xfrm>
        </p:spPr>
      </p:pic>
      <p:sp>
        <p:nvSpPr>
          <p:cNvPr id="3" name="TextBox 2">
            <a:extLst>
              <a:ext uri="{FF2B5EF4-FFF2-40B4-BE49-F238E27FC236}">
                <a16:creationId xmlns:a16="http://schemas.microsoft.com/office/drawing/2014/main" id="{2CB59D6D-8857-42BA-A4DE-31F46E1FE114}"/>
              </a:ext>
            </a:extLst>
          </p:cNvPr>
          <p:cNvSpPr txBox="1"/>
          <p:nvPr/>
        </p:nvSpPr>
        <p:spPr>
          <a:xfrm>
            <a:off x="955965" y="6248400"/>
            <a:ext cx="10558702" cy="369332"/>
          </a:xfrm>
          <a:prstGeom prst="rect">
            <a:avLst/>
          </a:prstGeom>
          <a:noFill/>
        </p:spPr>
        <p:txBody>
          <a:bodyPr wrap="square" rtlCol="0">
            <a:spAutoFit/>
          </a:bodyPr>
          <a:lstStyle/>
          <a:p>
            <a:r>
              <a:rPr lang="en-IN" dirty="0"/>
              <a:t>Source: Introduction to IOT,  NPTEL</a:t>
            </a:r>
          </a:p>
        </p:txBody>
      </p:sp>
    </p:spTree>
    <p:extLst>
      <p:ext uri="{BB962C8B-B14F-4D97-AF65-F5344CB8AC3E}">
        <p14:creationId xmlns:p14="http://schemas.microsoft.com/office/powerpoint/2010/main" val="4213740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707BA-6A47-0111-C619-0290F2604985}"/>
              </a:ext>
            </a:extLst>
          </p:cNvPr>
          <p:cNvSpPr>
            <a:spLocks noGrp="1"/>
          </p:cNvSpPr>
          <p:nvPr>
            <p:ph type="title"/>
          </p:nvPr>
        </p:nvSpPr>
        <p:spPr>
          <a:xfrm>
            <a:off x="677334" y="595745"/>
            <a:ext cx="8596668" cy="1320800"/>
          </a:xfrm>
        </p:spPr>
        <p:txBody>
          <a:bodyPr>
            <a:noAutofit/>
          </a:bodyPr>
          <a:lstStyle/>
          <a:p>
            <a:r>
              <a:rPr lang="en-IN" sz="4400" b="1" i="0" u="none" strike="noStrike" baseline="0" dirty="0">
                <a:solidFill>
                  <a:srgbClr val="303B4E"/>
                </a:solidFill>
                <a:latin typeface="OpenSans-Bold"/>
              </a:rPr>
              <a:t> </a:t>
            </a:r>
            <a:r>
              <a:rPr lang="en-IN" sz="4400" b="1" i="0" u="none" strike="noStrike" baseline="0" dirty="0" err="1">
                <a:solidFill>
                  <a:srgbClr val="303B4E"/>
                </a:solidFill>
                <a:latin typeface="OpenSans-Bold"/>
              </a:rPr>
              <a:t>AIoT</a:t>
            </a:r>
            <a:r>
              <a:rPr lang="en-IN" sz="4400" b="1" i="0" u="none" strike="noStrike" baseline="0" dirty="0">
                <a:solidFill>
                  <a:srgbClr val="303B4E"/>
                </a:solidFill>
                <a:latin typeface="OpenSans-Bold"/>
              </a:rPr>
              <a:t> – Artificial Intelligence &amp; IoT Technology</a:t>
            </a:r>
            <a:endParaRPr lang="en-IN" sz="4400" dirty="0"/>
          </a:p>
        </p:txBody>
      </p:sp>
      <p:sp>
        <p:nvSpPr>
          <p:cNvPr id="3" name="Content Placeholder 2">
            <a:extLst>
              <a:ext uri="{FF2B5EF4-FFF2-40B4-BE49-F238E27FC236}">
                <a16:creationId xmlns:a16="http://schemas.microsoft.com/office/drawing/2014/main" id="{55491991-6562-A11A-E551-99FF1114B6DE}"/>
              </a:ext>
            </a:extLst>
          </p:cNvPr>
          <p:cNvSpPr>
            <a:spLocks noGrp="1"/>
          </p:cNvSpPr>
          <p:nvPr>
            <p:ph idx="1"/>
          </p:nvPr>
        </p:nvSpPr>
        <p:spPr/>
        <p:txBody>
          <a:bodyPr>
            <a:normAutofit fontScale="92500" lnSpcReduction="20000"/>
          </a:bodyPr>
          <a:lstStyle/>
          <a:p>
            <a:pPr algn="l"/>
            <a:r>
              <a:rPr lang="en-US" sz="1800" b="0" i="0" u="none" strike="noStrike" baseline="0" dirty="0">
                <a:latin typeface="OpenSans-Regular"/>
              </a:rPr>
              <a:t>Artificial intelligence and IoT have a mutualistic relationship.</a:t>
            </a:r>
          </a:p>
          <a:p>
            <a:pPr algn="l"/>
            <a:r>
              <a:rPr lang="en-US" sz="1800" b="0" i="0" u="none" strike="noStrike" baseline="0" dirty="0">
                <a:latin typeface="OpenSans-Regular"/>
              </a:rPr>
              <a:t> AI is benefitted by IoT with distributed data, and IoT is benefitted by </a:t>
            </a:r>
            <a:r>
              <a:rPr lang="en-IN" sz="1800" b="0" i="0" u="none" strike="noStrike" baseline="0" dirty="0">
                <a:latin typeface="OpenSans-Regular"/>
              </a:rPr>
              <a:t>AI with advanced management.</a:t>
            </a:r>
          </a:p>
          <a:p>
            <a:pPr algn="l"/>
            <a:r>
              <a:rPr lang="en-IN" dirty="0">
                <a:latin typeface="OpenSans-Regular"/>
              </a:rPr>
              <a:t>Network of data</a:t>
            </a:r>
          </a:p>
          <a:p>
            <a:pPr lvl="1"/>
            <a:r>
              <a:rPr lang="en-US" sz="1600" b="0" i="0" u="none" strike="noStrike" baseline="0" dirty="0">
                <a:solidFill>
                  <a:srgbClr val="000000"/>
                </a:solidFill>
                <a:latin typeface="OpenSans-Regular"/>
              </a:rPr>
              <a:t>Research and Markets reports sate that AI in IoT technology will reach a value of $14,799 million by 2026.</a:t>
            </a:r>
          </a:p>
          <a:p>
            <a:pPr lvl="1"/>
            <a:r>
              <a:rPr lang="en-US" dirty="0">
                <a:solidFill>
                  <a:srgbClr val="000000"/>
                </a:solidFill>
                <a:latin typeface="OpenSans-Regular"/>
              </a:rPr>
              <a:t>High quality data like live data from IoT sensors important for machine learning </a:t>
            </a:r>
          </a:p>
          <a:p>
            <a:pPr lvl="1"/>
            <a:r>
              <a:rPr lang="en-US" dirty="0">
                <a:solidFill>
                  <a:srgbClr val="000000"/>
                </a:solidFill>
                <a:latin typeface="OpenSans-Regular"/>
              </a:rPr>
              <a:t>Ex. </a:t>
            </a:r>
            <a:r>
              <a:rPr lang="en-IN" dirty="0">
                <a:solidFill>
                  <a:srgbClr val="000000"/>
                </a:solidFill>
                <a:latin typeface="OpenSans-Regular"/>
              </a:rPr>
              <a:t>predictive maintenance  of </a:t>
            </a:r>
            <a:r>
              <a:rPr lang="en-US" dirty="0">
                <a:solidFill>
                  <a:srgbClr val="000000"/>
                </a:solidFill>
                <a:latin typeface="OpenSans-Regular"/>
              </a:rPr>
              <a:t>equipment in factory</a:t>
            </a:r>
            <a:endParaRPr lang="en-IN" dirty="0">
              <a:solidFill>
                <a:srgbClr val="000000"/>
              </a:solidFill>
              <a:latin typeface="OpenSans-Regular"/>
            </a:endParaRPr>
          </a:p>
          <a:p>
            <a:pPr lvl="1"/>
            <a:endParaRPr lang="en-IN" dirty="0">
              <a:latin typeface="OpenSans-Regular"/>
            </a:endParaRPr>
          </a:p>
          <a:p>
            <a:r>
              <a:rPr lang="en-US" dirty="0">
                <a:latin typeface="OpenSans-Regular"/>
              </a:rPr>
              <a:t>VISUAL INSPECTION: AI AND IOT WORK TOGETHER</a:t>
            </a:r>
          </a:p>
          <a:p>
            <a:pPr lvl="1"/>
            <a:r>
              <a:rPr lang="en-US" b="0" i="0" u="none" strike="noStrike" baseline="0" dirty="0">
                <a:latin typeface="OpenSans-Regular"/>
              </a:rPr>
              <a:t>Visual inspection is another area where IoT technology and machine learning </a:t>
            </a:r>
            <a:r>
              <a:rPr lang="en-US" sz="1800" b="0" i="0" u="none" strike="noStrike" baseline="0" dirty="0">
                <a:latin typeface="OpenSans-Regular"/>
              </a:rPr>
              <a:t>synergize to enrich industrial and distribution industries.</a:t>
            </a:r>
          </a:p>
          <a:p>
            <a:pPr lvl="1"/>
            <a:r>
              <a:rPr lang="en-IN" dirty="0">
                <a:latin typeface="OpenSans-Regular"/>
                <a:hlinkClick r:id="rId3"/>
              </a:rPr>
              <a:t>https://youtu.be/KezqhMo2P4M</a:t>
            </a:r>
            <a:r>
              <a:rPr lang="en-IN" dirty="0">
                <a:latin typeface="OpenSans-Regular"/>
              </a:rPr>
              <a:t> </a:t>
            </a:r>
          </a:p>
        </p:txBody>
      </p:sp>
    </p:spTree>
    <p:extLst>
      <p:ext uri="{BB962C8B-B14F-4D97-AF65-F5344CB8AC3E}">
        <p14:creationId xmlns:p14="http://schemas.microsoft.com/office/powerpoint/2010/main" val="915397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6D713-DF16-4A71-7410-58BB5A3E8830}"/>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B3DCD4C0-95BD-3FB7-7522-5AE3BE447B32}"/>
              </a:ext>
            </a:extLst>
          </p:cNvPr>
          <p:cNvPicPr>
            <a:picLocks noGrp="1" noChangeAspect="1"/>
          </p:cNvPicPr>
          <p:nvPr>
            <p:ph idx="1"/>
          </p:nvPr>
        </p:nvPicPr>
        <p:blipFill>
          <a:blip r:embed="rId2"/>
          <a:stretch>
            <a:fillRect/>
          </a:stretch>
        </p:blipFill>
        <p:spPr>
          <a:xfrm>
            <a:off x="576197" y="609600"/>
            <a:ext cx="10938469" cy="6116877"/>
          </a:xfrm>
          <a:prstGeom prst="rect">
            <a:avLst/>
          </a:prstGeom>
        </p:spPr>
      </p:pic>
    </p:spTree>
    <p:extLst>
      <p:ext uri="{BB962C8B-B14F-4D97-AF65-F5344CB8AC3E}">
        <p14:creationId xmlns:p14="http://schemas.microsoft.com/office/powerpoint/2010/main" val="2549430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AED97-9821-5900-4777-9431D8409554}"/>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F3FDE4A8-A572-ED03-69AC-EE52FB83CAFB}"/>
              </a:ext>
            </a:extLst>
          </p:cNvPr>
          <p:cNvPicPr>
            <a:picLocks noGrp="1" noChangeAspect="1"/>
          </p:cNvPicPr>
          <p:nvPr>
            <p:ph idx="1"/>
          </p:nvPr>
        </p:nvPicPr>
        <p:blipFill>
          <a:blip r:embed="rId3"/>
          <a:stretch>
            <a:fillRect/>
          </a:stretch>
        </p:blipFill>
        <p:spPr>
          <a:xfrm>
            <a:off x="677334" y="162838"/>
            <a:ext cx="11285022" cy="6743585"/>
          </a:xfrm>
        </p:spPr>
      </p:pic>
    </p:spTree>
    <p:extLst>
      <p:ext uri="{BB962C8B-B14F-4D97-AF65-F5344CB8AC3E}">
        <p14:creationId xmlns:p14="http://schemas.microsoft.com/office/powerpoint/2010/main" val="1546564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3FAB7-176A-DB37-2CE7-BD9C0ADDEC56}"/>
              </a:ext>
            </a:extLst>
          </p:cNvPr>
          <p:cNvSpPr>
            <a:spLocks noGrp="1"/>
          </p:cNvSpPr>
          <p:nvPr>
            <p:ph type="title"/>
          </p:nvPr>
        </p:nvSpPr>
        <p:spPr>
          <a:xfrm>
            <a:off x="1134534" y="623454"/>
            <a:ext cx="10295466" cy="1320800"/>
          </a:xfrm>
        </p:spPr>
        <p:txBody>
          <a:bodyPr>
            <a:normAutofit/>
          </a:bodyPr>
          <a:lstStyle/>
          <a:p>
            <a:r>
              <a:rPr lang="en-IN" sz="4400" b="1" i="0" u="none" strike="noStrike" baseline="0" dirty="0">
                <a:solidFill>
                  <a:srgbClr val="303B4E"/>
                </a:solidFill>
                <a:latin typeface="OpenSans-Bold"/>
              </a:rPr>
              <a:t>Edge Computing</a:t>
            </a:r>
            <a:endParaRPr lang="en-IN" sz="4400" dirty="0"/>
          </a:p>
        </p:txBody>
      </p:sp>
      <p:sp>
        <p:nvSpPr>
          <p:cNvPr id="3" name="Content Placeholder 2">
            <a:extLst>
              <a:ext uri="{FF2B5EF4-FFF2-40B4-BE49-F238E27FC236}">
                <a16:creationId xmlns:a16="http://schemas.microsoft.com/office/drawing/2014/main" id="{AC9361CD-DAC1-D05B-20DC-5FBC4BEDA410}"/>
              </a:ext>
            </a:extLst>
          </p:cNvPr>
          <p:cNvSpPr>
            <a:spLocks noGrp="1"/>
          </p:cNvSpPr>
          <p:nvPr>
            <p:ph idx="1"/>
          </p:nvPr>
        </p:nvSpPr>
        <p:spPr/>
        <p:txBody>
          <a:bodyPr>
            <a:normAutofit fontScale="92500" lnSpcReduction="20000"/>
          </a:bodyPr>
          <a:lstStyle/>
          <a:p>
            <a:r>
              <a:rPr lang="en-US" sz="3200" b="0" i="0" dirty="0">
                <a:solidFill>
                  <a:srgbClr val="000000"/>
                </a:solidFill>
                <a:effectLst/>
                <a:latin typeface="Roboto" panose="02000000000000000000" pitchFamily="2" charset="0"/>
              </a:rPr>
              <a:t>Edge computing is the ability to collect and analyze data where it is collected.</a:t>
            </a:r>
          </a:p>
          <a:p>
            <a:r>
              <a:rPr lang="en-IN" sz="3200" dirty="0">
                <a:solidFill>
                  <a:srgbClr val="000000"/>
                </a:solidFill>
                <a:latin typeface="Roboto" panose="02000000000000000000" pitchFamily="2" charset="0"/>
              </a:rPr>
              <a:t>Low Latency &amp;  Security</a:t>
            </a:r>
          </a:p>
          <a:p>
            <a:r>
              <a:rPr lang="en-IN" sz="3200" dirty="0">
                <a:solidFill>
                  <a:srgbClr val="000000"/>
                </a:solidFill>
                <a:latin typeface="Roboto" panose="02000000000000000000" pitchFamily="2" charset="0"/>
              </a:rPr>
              <a:t>Ex. </a:t>
            </a:r>
            <a:r>
              <a:rPr lang="en-IN" sz="3200" b="0" i="0" dirty="0">
                <a:solidFill>
                  <a:srgbClr val="000000"/>
                </a:solidFill>
                <a:effectLst/>
                <a:latin typeface="Roboto" panose="02000000000000000000" pitchFamily="2" charset="0"/>
              </a:rPr>
              <a:t>financial organizations</a:t>
            </a:r>
          </a:p>
          <a:p>
            <a:r>
              <a:rPr lang="en-IN" sz="3200" dirty="0">
                <a:solidFill>
                  <a:srgbClr val="000000"/>
                </a:solidFill>
                <a:latin typeface="Roboto" panose="02000000000000000000" pitchFamily="2" charset="0"/>
              </a:rPr>
              <a:t>Ex. A</a:t>
            </a:r>
            <a:r>
              <a:rPr lang="en-US" sz="3200" b="0" i="0" dirty="0">
                <a:solidFill>
                  <a:srgbClr val="333333"/>
                </a:solidFill>
                <a:effectLst/>
                <a:latin typeface="Roboto-Light"/>
              </a:rPr>
              <a:t>autonomous cars</a:t>
            </a:r>
          </a:p>
          <a:p>
            <a:r>
              <a:rPr lang="en-US" sz="3200" b="0" i="0" dirty="0">
                <a:solidFill>
                  <a:srgbClr val="333333"/>
                </a:solidFill>
                <a:effectLst/>
                <a:latin typeface="Roboto-Light"/>
              </a:rPr>
              <a:t>According to Gartner  survey currently only 10% data is processed outside traditional data </a:t>
            </a:r>
            <a:r>
              <a:rPr lang="en-US" sz="3200" b="0" i="0" dirty="0" err="1">
                <a:solidFill>
                  <a:srgbClr val="333333"/>
                </a:solidFill>
                <a:effectLst/>
                <a:latin typeface="Roboto-Light"/>
              </a:rPr>
              <a:t>centre</a:t>
            </a:r>
            <a:r>
              <a:rPr lang="en-US" sz="3200" b="0" i="0" dirty="0">
                <a:solidFill>
                  <a:srgbClr val="333333"/>
                </a:solidFill>
                <a:effectLst/>
                <a:latin typeface="Roboto-Light"/>
              </a:rPr>
              <a:t> or cloud  and it will reach 75% by 2025.</a:t>
            </a:r>
          </a:p>
          <a:p>
            <a:endParaRPr lang="en-IN" b="1" i="0" u="none" strike="noStrike" baseline="0" dirty="0">
              <a:solidFill>
                <a:srgbClr val="303B4E"/>
              </a:solidFill>
              <a:latin typeface="OpenSans-Bold"/>
            </a:endParaRPr>
          </a:p>
        </p:txBody>
      </p:sp>
    </p:spTree>
    <p:extLst>
      <p:ext uri="{BB962C8B-B14F-4D97-AF65-F5344CB8AC3E}">
        <p14:creationId xmlns:p14="http://schemas.microsoft.com/office/powerpoint/2010/main" val="1761418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FAEB8-A272-38FD-24AA-AEF422A89280}"/>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947AE12F-9A30-F8E0-1E4A-81652EEAF919}"/>
              </a:ext>
            </a:extLst>
          </p:cNvPr>
          <p:cNvPicPr>
            <a:picLocks noGrp="1" noChangeAspect="1"/>
          </p:cNvPicPr>
          <p:nvPr>
            <p:ph idx="1"/>
          </p:nvPr>
        </p:nvPicPr>
        <p:blipFill>
          <a:blip r:embed="rId2"/>
          <a:stretch>
            <a:fillRect/>
          </a:stretch>
        </p:blipFill>
        <p:spPr>
          <a:xfrm>
            <a:off x="1023144" y="775855"/>
            <a:ext cx="10491522" cy="4773685"/>
          </a:xfrm>
          <a:prstGeom prst="rect">
            <a:avLst/>
          </a:prstGeom>
        </p:spPr>
      </p:pic>
    </p:spTree>
    <p:extLst>
      <p:ext uri="{BB962C8B-B14F-4D97-AF65-F5344CB8AC3E}">
        <p14:creationId xmlns:p14="http://schemas.microsoft.com/office/powerpoint/2010/main" val="16301118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07ECD-F160-00F8-ED59-E4C3A439524A}"/>
              </a:ext>
            </a:extLst>
          </p:cNvPr>
          <p:cNvSpPr>
            <a:spLocks noGrp="1"/>
          </p:cNvSpPr>
          <p:nvPr>
            <p:ph type="title"/>
          </p:nvPr>
        </p:nvSpPr>
        <p:spPr/>
        <p:txBody>
          <a:bodyPr/>
          <a:lstStyle/>
          <a:p>
            <a:r>
              <a:rPr lang="en-US" dirty="0"/>
              <a:t>Benefits of Edge Computing </a:t>
            </a:r>
            <a:endParaRPr lang="en-IN" dirty="0"/>
          </a:p>
        </p:txBody>
      </p:sp>
      <p:pic>
        <p:nvPicPr>
          <p:cNvPr id="7" name="Content Placeholder 6">
            <a:extLst>
              <a:ext uri="{FF2B5EF4-FFF2-40B4-BE49-F238E27FC236}">
                <a16:creationId xmlns:a16="http://schemas.microsoft.com/office/drawing/2014/main" id="{B710FA07-3F6B-70B7-C980-A559C917C31C}"/>
              </a:ext>
            </a:extLst>
          </p:cNvPr>
          <p:cNvPicPr>
            <a:picLocks noGrp="1" noChangeAspect="1"/>
          </p:cNvPicPr>
          <p:nvPr>
            <p:ph idx="1"/>
          </p:nvPr>
        </p:nvPicPr>
        <p:blipFill>
          <a:blip r:embed="rId3"/>
          <a:stretch>
            <a:fillRect/>
          </a:stretch>
        </p:blipFill>
        <p:spPr>
          <a:xfrm>
            <a:off x="872837" y="1930399"/>
            <a:ext cx="11000508" cy="4179455"/>
          </a:xfrm>
          <a:prstGeom prst="rect">
            <a:avLst/>
          </a:prstGeom>
        </p:spPr>
      </p:pic>
    </p:spTree>
    <p:extLst>
      <p:ext uri="{BB962C8B-B14F-4D97-AF65-F5344CB8AC3E}">
        <p14:creationId xmlns:p14="http://schemas.microsoft.com/office/powerpoint/2010/main" val="19644206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AAA44-3B11-FB8A-5AB0-2DE7778A0CBB}"/>
              </a:ext>
            </a:extLst>
          </p:cNvPr>
          <p:cNvSpPr>
            <a:spLocks noGrp="1"/>
          </p:cNvSpPr>
          <p:nvPr>
            <p:ph type="title"/>
          </p:nvPr>
        </p:nvSpPr>
        <p:spPr/>
        <p:txBody>
          <a:bodyPr/>
          <a:lstStyle/>
          <a:p>
            <a:r>
              <a:rPr lang="en-IN" sz="4400" b="1" dirty="0">
                <a:solidFill>
                  <a:srgbClr val="303B4E"/>
                </a:solidFill>
                <a:latin typeface="OpenSans-Bold"/>
              </a:rPr>
              <a:t>Wearable IoT Technology</a:t>
            </a:r>
          </a:p>
        </p:txBody>
      </p:sp>
      <p:sp>
        <p:nvSpPr>
          <p:cNvPr id="3" name="Content Placeholder 2">
            <a:extLst>
              <a:ext uri="{FF2B5EF4-FFF2-40B4-BE49-F238E27FC236}">
                <a16:creationId xmlns:a16="http://schemas.microsoft.com/office/drawing/2014/main" id="{E90013F9-858A-63A1-DFA9-F7820BB96656}"/>
              </a:ext>
            </a:extLst>
          </p:cNvPr>
          <p:cNvSpPr>
            <a:spLocks noGrp="1"/>
          </p:cNvSpPr>
          <p:nvPr>
            <p:ph idx="1"/>
          </p:nvPr>
        </p:nvSpPr>
        <p:spPr/>
        <p:txBody>
          <a:bodyPr>
            <a:normAutofit fontScale="92500" lnSpcReduction="20000"/>
          </a:bodyPr>
          <a:lstStyle/>
          <a:p>
            <a:pPr algn="l"/>
            <a:r>
              <a:rPr lang="en-US" sz="1800" b="1" i="0" u="none" strike="noStrike" baseline="0" dirty="0">
                <a:solidFill>
                  <a:srgbClr val="303B4E"/>
                </a:solidFill>
                <a:latin typeface="OpenSans-Bold"/>
              </a:rPr>
              <a:t>THE FUTURE OF IOT SMARTWATCHES AND WRISTBANDS</a:t>
            </a:r>
            <a:endParaRPr lang="en-US" sz="1800" b="0" i="0" u="none" strike="noStrike" baseline="0" dirty="0">
              <a:latin typeface="OpenSans-Regular"/>
            </a:endParaRPr>
          </a:p>
          <a:p>
            <a:pPr lvl="1"/>
            <a:r>
              <a:rPr lang="en-US" sz="1800" dirty="0">
                <a:latin typeface="OpenSans-Regular"/>
              </a:rPr>
              <a:t>wearable IoT technology has immense potential to aid in medical roles</a:t>
            </a:r>
          </a:p>
          <a:p>
            <a:pPr lvl="1"/>
            <a:r>
              <a:rPr lang="en-US" sz="1800" dirty="0">
                <a:latin typeface="OpenSans-Regular"/>
              </a:rPr>
              <a:t>These devices can perform tasks such as automatically alerting others in case of emergencies and gathering of </a:t>
            </a:r>
            <a:r>
              <a:rPr lang="en-IN" sz="1800" dirty="0">
                <a:latin typeface="OpenSans-Regular"/>
              </a:rPr>
              <a:t>continuous health records.</a:t>
            </a:r>
          </a:p>
          <a:p>
            <a:pPr algn="l"/>
            <a:r>
              <a:rPr lang="en-IN" sz="1800" b="1" i="0" u="none" strike="noStrike" baseline="0" dirty="0">
                <a:solidFill>
                  <a:srgbClr val="303B4E"/>
                </a:solidFill>
                <a:latin typeface="OpenSans-Bold"/>
              </a:rPr>
              <a:t>AR AND VR</a:t>
            </a:r>
          </a:p>
          <a:p>
            <a:pPr lvl="1"/>
            <a:r>
              <a:rPr lang="en-US" sz="1800" dirty="0">
                <a:latin typeface="OpenSans-Regular"/>
              </a:rPr>
              <a:t>If IoT technology can provide devices with real-time contextual data, then it’s clear 	how this can greatly benefit the performance of AR and VR devices.</a:t>
            </a:r>
          </a:p>
          <a:p>
            <a:pPr lvl="1"/>
            <a:r>
              <a:rPr lang="en-US" sz="1800" dirty="0">
                <a:latin typeface="OpenSans-Regular"/>
              </a:rPr>
              <a:t>Ex. Doctors performing surgery aided by head-mounted AR, where wearables  and other sensors provide data to the surgeon.</a:t>
            </a:r>
          </a:p>
          <a:p>
            <a:pPr lvl="1"/>
            <a:r>
              <a:rPr lang="en-US" sz="1800" dirty="0">
                <a:latin typeface="OpenSans-Regular"/>
              </a:rPr>
              <a:t>A distribution center worker using AR on a mobile device to locate the position of an item in a warehouse, where IoT devices help locate the item and send directions to the worker.</a:t>
            </a:r>
          </a:p>
          <a:p>
            <a:pPr lvl="1"/>
            <a:r>
              <a:rPr lang="en-US" sz="1800" dirty="0">
                <a:latin typeface="OpenSans-Regular"/>
                <a:hlinkClick r:id="rId3"/>
              </a:rPr>
              <a:t>https://youtu.be/I8vYrAUb0BQ</a:t>
            </a:r>
            <a:r>
              <a:rPr lang="en-US" sz="1800" dirty="0">
                <a:latin typeface="OpenSans-Regular"/>
              </a:rPr>
              <a:t>  </a:t>
            </a:r>
          </a:p>
          <a:p>
            <a:pPr algn="l"/>
            <a:endParaRPr lang="en-IN" dirty="0"/>
          </a:p>
        </p:txBody>
      </p:sp>
    </p:spTree>
    <p:extLst>
      <p:ext uri="{BB962C8B-B14F-4D97-AF65-F5344CB8AC3E}">
        <p14:creationId xmlns:p14="http://schemas.microsoft.com/office/powerpoint/2010/main" val="1361406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730E9-45AA-47BD-FD6A-B447FBAB1569}"/>
              </a:ext>
            </a:extLst>
          </p:cNvPr>
          <p:cNvSpPr>
            <a:spLocks noGrp="1"/>
          </p:cNvSpPr>
          <p:nvPr>
            <p:ph type="title"/>
          </p:nvPr>
        </p:nvSpPr>
        <p:spPr>
          <a:xfrm>
            <a:off x="620377" y="623454"/>
            <a:ext cx="8596668" cy="1320800"/>
          </a:xfrm>
        </p:spPr>
        <p:txBody>
          <a:bodyPr/>
          <a:lstStyle/>
          <a:p>
            <a:r>
              <a:rPr lang="en-IN" sz="4400" b="1" dirty="0">
                <a:solidFill>
                  <a:srgbClr val="303B4E"/>
                </a:solidFill>
                <a:latin typeface="OpenSans-Bold"/>
              </a:rPr>
              <a:t>Smart cities and Smart Homes</a:t>
            </a:r>
          </a:p>
        </p:txBody>
      </p:sp>
      <p:sp>
        <p:nvSpPr>
          <p:cNvPr id="3" name="Content Placeholder 2">
            <a:extLst>
              <a:ext uri="{FF2B5EF4-FFF2-40B4-BE49-F238E27FC236}">
                <a16:creationId xmlns:a16="http://schemas.microsoft.com/office/drawing/2014/main" id="{E35704DA-61D4-B441-E084-4D05C728C4DE}"/>
              </a:ext>
            </a:extLst>
          </p:cNvPr>
          <p:cNvSpPr>
            <a:spLocks noGrp="1"/>
          </p:cNvSpPr>
          <p:nvPr>
            <p:ph idx="1"/>
          </p:nvPr>
        </p:nvSpPr>
        <p:spPr/>
        <p:txBody>
          <a:bodyPr/>
          <a:lstStyle/>
          <a:p>
            <a:endParaRPr lang="en-IN" dirty="0"/>
          </a:p>
        </p:txBody>
      </p:sp>
      <p:sp>
        <p:nvSpPr>
          <p:cNvPr id="4" name="object 2">
            <a:extLst>
              <a:ext uri="{FF2B5EF4-FFF2-40B4-BE49-F238E27FC236}">
                <a16:creationId xmlns:a16="http://schemas.microsoft.com/office/drawing/2014/main" id="{67646DB3-E12C-3FA7-D338-AF13EC69BB7E}"/>
              </a:ext>
            </a:extLst>
          </p:cNvPr>
          <p:cNvSpPr txBox="1">
            <a:spLocks/>
          </p:cNvSpPr>
          <p:nvPr/>
        </p:nvSpPr>
        <p:spPr>
          <a:xfrm>
            <a:off x="1048558" y="2312781"/>
            <a:ext cx="6582409" cy="454025"/>
          </a:xfrm>
          <a:prstGeom prst="rect">
            <a:avLst/>
          </a:prstGeom>
        </p:spPr>
        <p:txBody>
          <a:bodyPr vert="horz" wrap="square" lIns="0" tIns="13970" rIns="0" bIns="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10"/>
              </a:spcBef>
            </a:pPr>
            <a:r>
              <a:rPr lang="en-IN" spc="-125"/>
              <a:t>Introduction</a:t>
            </a:r>
            <a:endParaRPr lang="en-IN" spc="-125" dirty="0"/>
          </a:p>
        </p:txBody>
      </p:sp>
      <p:sp>
        <p:nvSpPr>
          <p:cNvPr id="5" name="object 3">
            <a:extLst>
              <a:ext uri="{FF2B5EF4-FFF2-40B4-BE49-F238E27FC236}">
                <a16:creationId xmlns:a16="http://schemas.microsoft.com/office/drawing/2014/main" id="{0DEB005A-DF04-F82F-16C8-E417D42F94E2}"/>
              </a:ext>
            </a:extLst>
          </p:cNvPr>
          <p:cNvSpPr txBox="1"/>
          <p:nvPr/>
        </p:nvSpPr>
        <p:spPr>
          <a:xfrm>
            <a:off x="1048862" y="2779675"/>
            <a:ext cx="7261225" cy="3105785"/>
          </a:xfrm>
          <a:prstGeom prst="rect">
            <a:avLst/>
          </a:prstGeom>
        </p:spPr>
        <p:txBody>
          <a:bodyPr vert="horz" wrap="square" lIns="0" tIns="90170" rIns="0" bIns="0" rtlCol="0">
            <a:spAutoFit/>
          </a:bodyPr>
          <a:lstStyle/>
          <a:p>
            <a:pPr marL="356870" indent="-344805">
              <a:lnSpc>
                <a:spcPct val="100000"/>
              </a:lnSpc>
              <a:spcBef>
                <a:spcPts val="710"/>
              </a:spcBef>
              <a:buFont typeface="Wingdings"/>
              <a:buChar char=""/>
              <a:tabLst>
                <a:tab pos="357505" algn="l"/>
              </a:tabLst>
            </a:pPr>
            <a:r>
              <a:rPr sz="2400" dirty="0">
                <a:latin typeface="Calibri"/>
                <a:cs typeface="Calibri"/>
              </a:rPr>
              <a:t>A</a:t>
            </a:r>
            <a:r>
              <a:rPr sz="2400" spc="-25" dirty="0">
                <a:latin typeface="Calibri"/>
                <a:cs typeface="Calibri"/>
              </a:rPr>
              <a:t> </a:t>
            </a:r>
            <a:r>
              <a:rPr sz="2400" dirty="0">
                <a:latin typeface="Calibri"/>
                <a:cs typeface="Calibri"/>
              </a:rPr>
              <a:t>Smart</a:t>
            </a:r>
            <a:r>
              <a:rPr sz="2400" spc="-25" dirty="0">
                <a:latin typeface="Calibri"/>
                <a:cs typeface="Calibri"/>
              </a:rPr>
              <a:t> </a:t>
            </a:r>
            <a:r>
              <a:rPr sz="2400" dirty="0">
                <a:latin typeface="Calibri"/>
                <a:cs typeface="Calibri"/>
              </a:rPr>
              <a:t>City</a:t>
            </a:r>
            <a:r>
              <a:rPr sz="2400" spc="-30" dirty="0">
                <a:latin typeface="Calibri"/>
                <a:cs typeface="Calibri"/>
              </a:rPr>
              <a:t> </a:t>
            </a:r>
            <a:r>
              <a:rPr sz="2400" spc="-25" dirty="0">
                <a:latin typeface="Calibri"/>
                <a:cs typeface="Calibri"/>
              </a:rPr>
              <a:t>is-</a:t>
            </a:r>
            <a:endParaRPr sz="2400" dirty="0">
              <a:latin typeface="Calibri"/>
              <a:cs typeface="Calibri"/>
            </a:endParaRPr>
          </a:p>
          <a:p>
            <a:pPr marL="756285" lvl="1" indent="-287020">
              <a:lnSpc>
                <a:spcPct val="100000"/>
              </a:lnSpc>
              <a:spcBef>
                <a:spcPts val="500"/>
              </a:spcBef>
              <a:buFont typeface="Wingdings"/>
              <a:buChar char=""/>
              <a:tabLst>
                <a:tab pos="756285" algn="l"/>
                <a:tab pos="756920" algn="l"/>
              </a:tabLst>
            </a:pPr>
            <a:r>
              <a:rPr sz="2000" dirty="0">
                <a:latin typeface="Calibri"/>
                <a:cs typeface="Calibri"/>
              </a:rPr>
              <a:t>An</a:t>
            </a:r>
            <a:r>
              <a:rPr sz="2000" spc="-15" dirty="0">
                <a:latin typeface="Calibri"/>
                <a:cs typeface="Calibri"/>
              </a:rPr>
              <a:t> </a:t>
            </a:r>
            <a:r>
              <a:rPr sz="2000" dirty="0">
                <a:latin typeface="Calibri"/>
                <a:cs typeface="Calibri"/>
              </a:rPr>
              <a:t>urban</a:t>
            </a:r>
            <a:r>
              <a:rPr sz="2000" spc="-35" dirty="0">
                <a:latin typeface="Calibri"/>
                <a:cs typeface="Calibri"/>
              </a:rPr>
              <a:t> </a:t>
            </a:r>
            <a:r>
              <a:rPr sz="2000" spc="-10" dirty="0">
                <a:latin typeface="Calibri"/>
                <a:cs typeface="Calibri"/>
              </a:rPr>
              <a:t>system</a:t>
            </a:r>
            <a:endParaRPr sz="2000" dirty="0">
              <a:latin typeface="Calibri"/>
              <a:cs typeface="Calibri"/>
            </a:endParaRPr>
          </a:p>
          <a:p>
            <a:pPr marL="756285" lvl="1" indent="-287020">
              <a:lnSpc>
                <a:spcPct val="100000"/>
              </a:lnSpc>
              <a:spcBef>
                <a:spcPts val="480"/>
              </a:spcBef>
              <a:buFont typeface="Wingdings"/>
              <a:buChar char=""/>
              <a:tabLst>
                <a:tab pos="756285" algn="l"/>
                <a:tab pos="756920" algn="l"/>
              </a:tabLst>
            </a:pPr>
            <a:r>
              <a:rPr sz="2000" dirty="0">
                <a:latin typeface="Calibri"/>
                <a:cs typeface="Calibri"/>
              </a:rPr>
              <a:t>Uses</a:t>
            </a:r>
            <a:r>
              <a:rPr sz="2000" spc="5" dirty="0">
                <a:latin typeface="Calibri"/>
                <a:cs typeface="Calibri"/>
              </a:rPr>
              <a:t> </a:t>
            </a:r>
            <a:r>
              <a:rPr sz="2000" spc="-10" dirty="0">
                <a:latin typeface="Calibri"/>
                <a:cs typeface="Calibri"/>
              </a:rPr>
              <a:t>Information</a:t>
            </a:r>
            <a:r>
              <a:rPr sz="2000" spc="-40" dirty="0">
                <a:latin typeface="Calibri"/>
                <a:cs typeface="Calibri"/>
              </a:rPr>
              <a:t> </a:t>
            </a:r>
            <a:r>
              <a:rPr sz="2000" dirty="0">
                <a:latin typeface="Calibri"/>
                <a:cs typeface="Calibri"/>
              </a:rPr>
              <a:t>&amp;</a:t>
            </a:r>
            <a:r>
              <a:rPr sz="2000" spc="-40" dirty="0">
                <a:latin typeface="Calibri"/>
                <a:cs typeface="Calibri"/>
              </a:rPr>
              <a:t> </a:t>
            </a:r>
            <a:r>
              <a:rPr sz="2000" spc="-10" dirty="0">
                <a:latin typeface="Calibri"/>
                <a:cs typeface="Calibri"/>
              </a:rPr>
              <a:t>Communication</a:t>
            </a:r>
            <a:r>
              <a:rPr sz="2000" spc="-20" dirty="0">
                <a:latin typeface="Calibri"/>
                <a:cs typeface="Calibri"/>
              </a:rPr>
              <a:t> Technology</a:t>
            </a:r>
            <a:r>
              <a:rPr sz="2000" spc="-40" dirty="0">
                <a:latin typeface="Calibri"/>
                <a:cs typeface="Calibri"/>
              </a:rPr>
              <a:t> </a:t>
            </a:r>
            <a:r>
              <a:rPr sz="2000" spc="-10" dirty="0">
                <a:latin typeface="Calibri"/>
                <a:cs typeface="Calibri"/>
              </a:rPr>
              <a:t>(ICT)</a:t>
            </a:r>
            <a:endParaRPr sz="2000" dirty="0">
              <a:latin typeface="Calibri"/>
              <a:cs typeface="Calibri"/>
            </a:endParaRPr>
          </a:p>
          <a:p>
            <a:pPr marL="756285" lvl="1" indent="-287020">
              <a:lnSpc>
                <a:spcPct val="100000"/>
              </a:lnSpc>
              <a:spcBef>
                <a:spcPts val="480"/>
              </a:spcBef>
              <a:buFont typeface="Wingdings"/>
              <a:buChar char=""/>
              <a:tabLst>
                <a:tab pos="756285" algn="l"/>
                <a:tab pos="756920" algn="l"/>
              </a:tabLst>
            </a:pPr>
            <a:r>
              <a:rPr sz="2000" dirty="0">
                <a:latin typeface="Calibri"/>
                <a:cs typeface="Calibri"/>
              </a:rPr>
              <a:t>Makes</a:t>
            </a:r>
            <a:r>
              <a:rPr sz="2000" spc="-45" dirty="0">
                <a:latin typeface="Calibri"/>
                <a:cs typeface="Calibri"/>
              </a:rPr>
              <a:t> </a:t>
            </a:r>
            <a:r>
              <a:rPr sz="2000" spc="-10" dirty="0">
                <a:latin typeface="Calibri"/>
                <a:cs typeface="Calibri"/>
              </a:rPr>
              <a:t>infrastructure</a:t>
            </a:r>
            <a:r>
              <a:rPr sz="2000" spc="-35" dirty="0">
                <a:latin typeface="Calibri"/>
                <a:cs typeface="Calibri"/>
              </a:rPr>
              <a:t> </a:t>
            </a:r>
            <a:r>
              <a:rPr sz="2000" dirty="0">
                <a:latin typeface="Calibri"/>
                <a:cs typeface="Calibri"/>
              </a:rPr>
              <a:t>more</a:t>
            </a:r>
            <a:r>
              <a:rPr sz="2000" spc="-60" dirty="0">
                <a:latin typeface="Calibri"/>
                <a:cs typeface="Calibri"/>
              </a:rPr>
              <a:t> </a:t>
            </a:r>
            <a:r>
              <a:rPr sz="2000" spc="-10" dirty="0">
                <a:latin typeface="Calibri"/>
                <a:cs typeface="Calibri"/>
              </a:rPr>
              <a:t>interactive,</a:t>
            </a:r>
            <a:r>
              <a:rPr sz="2000" spc="15" dirty="0">
                <a:latin typeface="Calibri"/>
                <a:cs typeface="Calibri"/>
              </a:rPr>
              <a:t> </a:t>
            </a:r>
            <a:r>
              <a:rPr sz="2000" dirty="0">
                <a:latin typeface="Calibri"/>
                <a:cs typeface="Calibri"/>
              </a:rPr>
              <a:t>accessible and</a:t>
            </a:r>
            <a:r>
              <a:rPr sz="2000" spc="-80" dirty="0">
                <a:latin typeface="Calibri"/>
                <a:cs typeface="Calibri"/>
              </a:rPr>
              <a:t> </a:t>
            </a:r>
            <a:r>
              <a:rPr sz="2000" spc="-10" dirty="0">
                <a:latin typeface="Calibri"/>
                <a:cs typeface="Calibri"/>
              </a:rPr>
              <a:t>efficient.</a:t>
            </a:r>
            <a:endParaRPr sz="2000" dirty="0">
              <a:latin typeface="Calibri"/>
              <a:cs typeface="Calibri"/>
            </a:endParaRPr>
          </a:p>
          <a:p>
            <a:pPr marL="356870" indent="-344805">
              <a:lnSpc>
                <a:spcPct val="100000"/>
              </a:lnSpc>
              <a:spcBef>
                <a:spcPts val="565"/>
              </a:spcBef>
              <a:buFont typeface="Wingdings"/>
              <a:buChar char=""/>
              <a:tabLst>
                <a:tab pos="357505" algn="l"/>
              </a:tabLst>
            </a:pPr>
            <a:r>
              <a:rPr sz="2400" dirty="0">
                <a:latin typeface="Calibri"/>
                <a:cs typeface="Calibri"/>
              </a:rPr>
              <a:t>Need</a:t>
            </a:r>
            <a:r>
              <a:rPr sz="2400" spc="-25" dirty="0">
                <a:latin typeface="Calibri"/>
                <a:cs typeface="Calibri"/>
              </a:rPr>
              <a:t> </a:t>
            </a:r>
            <a:r>
              <a:rPr sz="2400" dirty="0">
                <a:latin typeface="Calibri"/>
                <a:cs typeface="Calibri"/>
              </a:rPr>
              <a:t>for</a:t>
            </a:r>
            <a:r>
              <a:rPr sz="2400" spc="-50" dirty="0">
                <a:latin typeface="Calibri"/>
                <a:cs typeface="Calibri"/>
              </a:rPr>
              <a:t> </a:t>
            </a:r>
            <a:r>
              <a:rPr sz="2400" dirty="0">
                <a:latin typeface="Calibri"/>
                <a:cs typeface="Calibri"/>
              </a:rPr>
              <a:t>Smart</a:t>
            </a:r>
            <a:r>
              <a:rPr sz="2400" spc="-45" dirty="0">
                <a:latin typeface="Calibri"/>
                <a:cs typeface="Calibri"/>
              </a:rPr>
              <a:t> </a:t>
            </a:r>
            <a:r>
              <a:rPr sz="2400" dirty="0">
                <a:latin typeface="Calibri"/>
                <a:cs typeface="Calibri"/>
              </a:rPr>
              <a:t>Cities</a:t>
            </a:r>
            <a:r>
              <a:rPr sz="2400" spc="-30" dirty="0">
                <a:latin typeface="Calibri"/>
                <a:cs typeface="Calibri"/>
              </a:rPr>
              <a:t> </a:t>
            </a:r>
            <a:r>
              <a:rPr sz="2400" dirty="0">
                <a:latin typeface="Calibri"/>
                <a:cs typeface="Calibri"/>
              </a:rPr>
              <a:t>arose</a:t>
            </a:r>
            <a:r>
              <a:rPr sz="2400" spc="-25" dirty="0">
                <a:latin typeface="Calibri"/>
                <a:cs typeface="Calibri"/>
              </a:rPr>
              <a:t> </a:t>
            </a:r>
            <a:r>
              <a:rPr sz="2400" dirty="0">
                <a:latin typeface="Calibri"/>
                <a:cs typeface="Calibri"/>
              </a:rPr>
              <a:t>due</a:t>
            </a:r>
            <a:r>
              <a:rPr sz="2400" spc="-20" dirty="0">
                <a:latin typeface="Calibri"/>
                <a:cs typeface="Calibri"/>
              </a:rPr>
              <a:t> </a:t>
            </a:r>
            <a:r>
              <a:rPr sz="2400" spc="-25" dirty="0">
                <a:latin typeface="Calibri"/>
                <a:cs typeface="Calibri"/>
              </a:rPr>
              <a:t>to-</a:t>
            </a:r>
            <a:endParaRPr sz="2400" dirty="0">
              <a:latin typeface="Calibri"/>
              <a:cs typeface="Calibri"/>
            </a:endParaRPr>
          </a:p>
          <a:p>
            <a:pPr marL="756285" lvl="1" indent="-287020">
              <a:lnSpc>
                <a:spcPct val="100000"/>
              </a:lnSpc>
              <a:spcBef>
                <a:spcPts val="500"/>
              </a:spcBef>
              <a:buFont typeface="Wingdings"/>
              <a:buChar char=""/>
              <a:tabLst>
                <a:tab pos="756285" algn="l"/>
                <a:tab pos="756920" algn="l"/>
              </a:tabLst>
            </a:pPr>
            <a:r>
              <a:rPr sz="2000" dirty="0">
                <a:latin typeface="Calibri"/>
                <a:cs typeface="Calibri"/>
              </a:rPr>
              <a:t>Rapidly</a:t>
            </a:r>
            <a:r>
              <a:rPr sz="2000" spc="-45" dirty="0">
                <a:latin typeface="Calibri"/>
                <a:cs typeface="Calibri"/>
              </a:rPr>
              <a:t> </a:t>
            </a:r>
            <a:r>
              <a:rPr sz="2000" dirty="0">
                <a:latin typeface="Calibri"/>
                <a:cs typeface="Calibri"/>
              </a:rPr>
              <a:t>growing</a:t>
            </a:r>
            <a:r>
              <a:rPr sz="2000" spc="-70" dirty="0">
                <a:latin typeface="Calibri"/>
                <a:cs typeface="Calibri"/>
              </a:rPr>
              <a:t> </a:t>
            </a:r>
            <a:r>
              <a:rPr sz="2000" dirty="0">
                <a:latin typeface="Calibri"/>
                <a:cs typeface="Calibri"/>
              </a:rPr>
              <a:t>urban</a:t>
            </a:r>
            <a:r>
              <a:rPr sz="2000" spc="-40" dirty="0">
                <a:latin typeface="Calibri"/>
                <a:cs typeface="Calibri"/>
              </a:rPr>
              <a:t> </a:t>
            </a:r>
            <a:r>
              <a:rPr sz="2000" spc="-10" dirty="0">
                <a:latin typeface="Calibri"/>
                <a:cs typeface="Calibri"/>
              </a:rPr>
              <a:t>population</a:t>
            </a:r>
            <a:endParaRPr sz="2000" dirty="0">
              <a:latin typeface="Calibri"/>
              <a:cs typeface="Calibri"/>
            </a:endParaRPr>
          </a:p>
          <a:p>
            <a:pPr marL="756285" lvl="1" indent="-287020">
              <a:lnSpc>
                <a:spcPct val="100000"/>
              </a:lnSpc>
              <a:spcBef>
                <a:spcPts val="480"/>
              </a:spcBef>
              <a:buFont typeface="Wingdings"/>
              <a:buChar char=""/>
              <a:tabLst>
                <a:tab pos="756285" algn="l"/>
                <a:tab pos="756920" algn="l"/>
              </a:tabLst>
            </a:pPr>
            <a:r>
              <a:rPr sz="2000" dirty="0">
                <a:latin typeface="Calibri"/>
                <a:cs typeface="Calibri"/>
              </a:rPr>
              <a:t>Fast</a:t>
            </a:r>
            <a:r>
              <a:rPr sz="2000" spc="-80" dirty="0">
                <a:latin typeface="Calibri"/>
                <a:cs typeface="Calibri"/>
              </a:rPr>
              <a:t> </a:t>
            </a:r>
            <a:r>
              <a:rPr sz="2000" dirty="0">
                <a:latin typeface="Calibri"/>
                <a:cs typeface="Calibri"/>
              </a:rPr>
              <a:t>depleting</a:t>
            </a:r>
            <a:r>
              <a:rPr sz="2000" spc="-80" dirty="0">
                <a:latin typeface="Calibri"/>
                <a:cs typeface="Calibri"/>
              </a:rPr>
              <a:t> </a:t>
            </a:r>
            <a:r>
              <a:rPr sz="2000" dirty="0">
                <a:latin typeface="Calibri"/>
                <a:cs typeface="Calibri"/>
              </a:rPr>
              <a:t>natural</a:t>
            </a:r>
            <a:r>
              <a:rPr sz="2000" spc="-95" dirty="0">
                <a:latin typeface="Calibri"/>
                <a:cs typeface="Calibri"/>
              </a:rPr>
              <a:t> </a:t>
            </a:r>
            <a:r>
              <a:rPr sz="2000" spc="-10" dirty="0">
                <a:latin typeface="Calibri"/>
                <a:cs typeface="Calibri"/>
              </a:rPr>
              <a:t>resources</a:t>
            </a:r>
            <a:endParaRPr sz="2000" dirty="0">
              <a:latin typeface="Calibri"/>
              <a:cs typeface="Calibri"/>
            </a:endParaRPr>
          </a:p>
          <a:p>
            <a:pPr marL="756285" lvl="1" indent="-287020">
              <a:lnSpc>
                <a:spcPct val="100000"/>
              </a:lnSpc>
              <a:spcBef>
                <a:spcPts val="480"/>
              </a:spcBef>
              <a:buFont typeface="Wingdings"/>
              <a:buChar char=""/>
              <a:tabLst>
                <a:tab pos="756285" algn="l"/>
                <a:tab pos="756920" algn="l"/>
              </a:tabLst>
            </a:pPr>
            <a:r>
              <a:rPr sz="2000" dirty="0">
                <a:latin typeface="Calibri"/>
                <a:cs typeface="Calibri"/>
              </a:rPr>
              <a:t>Changes</a:t>
            </a:r>
            <a:r>
              <a:rPr sz="2000" spc="-45" dirty="0">
                <a:latin typeface="Calibri"/>
                <a:cs typeface="Calibri"/>
              </a:rPr>
              <a:t> </a:t>
            </a:r>
            <a:r>
              <a:rPr sz="2000" dirty="0">
                <a:latin typeface="Calibri"/>
                <a:cs typeface="Calibri"/>
              </a:rPr>
              <a:t>in</a:t>
            </a:r>
            <a:r>
              <a:rPr sz="2000" spc="-45" dirty="0">
                <a:latin typeface="Calibri"/>
                <a:cs typeface="Calibri"/>
              </a:rPr>
              <a:t> </a:t>
            </a:r>
            <a:r>
              <a:rPr sz="2000" spc="-10" dirty="0">
                <a:latin typeface="Calibri"/>
                <a:cs typeface="Calibri"/>
              </a:rPr>
              <a:t>environment</a:t>
            </a:r>
            <a:r>
              <a:rPr sz="2000" spc="-5" dirty="0">
                <a:latin typeface="Calibri"/>
                <a:cs typeface="Calibri"/>
              </a:rPr>
              <a:t> </a:t>
            </a:r>
            <a:r>
              <a:rPr sz="2000" dirty="0">
                <a:latin typeface="Calibri"/>
                <a:cs typeface="Calibri"/>
              </a:rPr>
              <a:t>and</a:t>
            </a:r>
            <a:r>
              <a:rPr sz="2000" spc="-60" dirty="0">
                <a:latin typeface="Calibri"/>
                <a:cs typeface="Calibri"/>
              </a:rPr>
              <a:t> </a:t>
            </a:r>
            <a:r>
              <a:rPr sz="2000" spc="-10" dirty="0">
                <a:latin typeface="Calibri"/>
                <a:cs typeface="Calibri"/>
              </a:rPr>
              <a:t>climate</a:t>
            </a:r>
            <a:endParaRPr sz="2000" dirty="0">
              <a:latin typeface="Calibri"/>
              <a:cs typeface="Calibri"/>
            </a:endParaRPr>
          </a:p>
        </p:txBody>
      </p:sp>
    </p:spTree>
    <p:extLst>
      <p:ext uri="{BB962C8B-B14F-4D97-AF65-F5344CB8AC3E}">
        <p14:creationId xmlns:p14="http://schemas.microsoft.com/office/powerpoint/2010/main" val="24243468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782DA-C2B0-E362-A28B-EC5F3DF8104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EA2828A-A8FD-E2DC-2F2C-805C7D8E1B47}"/>
              </a:ext>
            </a:extLst>
          </p:cNvPr>
          <p:cNvSpPr>
            <a:spLocks noGrp="1"/>
          </p:cNvSpPr>
          <p:nvPr>
            <p:ph idx="1"/>
          </p:nvPr>
        </p:nvSpPr>
        <p:spPr/>
        <p:txBody>
          <a:bodyPr/>
          <a:lstStyle/>
          <a:p>
            <a:endParaRPr lang="en-IN" dirty="0"/>
          </a:p>
        </p:txBody>
      </p:sp>
      <p:sp>
        <p:nvSpPr>
          <p:cNvPr id="4" name="object 2">
            <a:extLst>
              <a:ext uri="{FF2B5EF4-FFF2-40B4-BE49-F238E27FC236}">
                <a16:creationId xmlns:a16="http://schemas.microsoft.com/office/drawing/2014/main" id="{751F6B59-6565-C453-EA90-850A70F179F7}"/>
              </a:ext>
            </a:extLst>
          </p:cNvPr>
          <p:cNvSpPr txBox="1">
            <a:spLocks/>
          </p:cNvSpPr>
          <p:nvPr/>
        </p:nvSpPr>
        <p:spPr>
          <a:xfrm>
            <a:off x="993140" y="816638"/>
            <a:ext cx="6582409" cy="454025"/>
          </a:xfrm>
          <a:prstGeom prst="rect">
            <a:avLst/>
          </a:prstGeom>
        </p:spPr>
        <p:txBody>
          <a:bodyPr vert="horz" wrap="square" lIns="0" tIns="13970" rIns="0" bIns="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10"/>
              </a:spcBef>
            </a:pPr>
            <a:r>
              <a:rPr lang="en-IN" spc="-10"/>
              <a:t>Analogy</a:t>
            </a:r>
            <a:endParaRPr lang="en-IN" spc="-10" dirty="0"/>
          </a:p>
        </p:txBody>
      </p:sp>
      <p:graphicFrame>
        <p:nvGraphicFramePr>
          <p:cNvPr id="5" name="object 3">
            <a:extLst>
              <a:ext uri="{FF2B5EF4-FFF2-40B4-BE49-F238E27FC236}">
                <a16:creationId xmlns:a16="http://schemas.microsoft.com/office/drawing/2014/main" id="{B8DD4936-CA7A-42B9-E82C-C79FF42ABC57}"/>
              </a:ext>
            </a:extLst>
          </p:cNvPr>
          <p:cNvGraphicFramePr>
            <a:graphicFrameLocks noGrp="1"/>
          </p:cNvGraphicFramePr>
          <p:nvPr>
            <p:extLst>
              <p:ext uri="{D42A27DB-BD31-4B8C-83A1-F6EECF244321}">
                <p14:modId xmlns:p14="http://schemas.microsoft.com/office/powerpoint/2010/main" val="1142226884"/>
              </p:ext>
            </p:extLst>
          </p:nvPr>
        </p:nvGraphicFramePr>
        <p:xfrm>
          <a:off x="908050" y="2826476"/>
          <a:ext cx="8229600" cy="3463636"/>
        </p:xfrm>
        <a:graphic>
          <a:graphicData uri="http://schemas.openxmlformats.org/drawingml/2006/table">
            <a:tbl>
              <a:tblPr firstRow="1" bandRow="1">
                <a:tableStyleId>{2D5ABB26-0587-4C30-8999-92F81FD0307C}</a:tableStyleId>
              </a:tblPr>
              <a:tblGrid>
                <a:gridCol w="3124200">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tblGrid>
              <a:tr h="458336">
                <a:tc>
                  <a:txBody>
                    <a:bodyPr/>
                    <a:lstStyle/>
                    <a:p>
                      <a:pPr algn="ctr">
                        <a:lnSpc>
                          <a:spcPct val="100000"/>
                        </a:lnSpc>
                        <a:spcBef>
                          <a:spcPts val="235"/>
                        </a:spcBef>
                      </a:pPr>
                      <a:r>
                        <a:rPr sz="2000" b="1" spc="-10" dirty="0">
                          <a:solidFill>
                            <a:srgbClr val="FFFFFF"/>
                          </a:solidFill>
                          <a:latin typeface="Calibri"/>
                          <a:cs typeface="Calibri"/>
                        </a:rPr>
                        <a:t>Humans</a:t>
                      </a:r>
                      <a:endParaRPr sz="2000">
                        <a:latin typeface="Calibri"/>
                        <a:cs typeface="Calibri"/>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635" algn="ctr">
                        <a:lnSpc>
                          <a:spcPct val="100000"/>
                        </a:lnSpc>
                        <a:spcBef>
                          <a:spcPts val="235"/>
                        </a:spcBef>
                      </a:pPr>
                      <a:r>
                        <a:rPr sz="2000" b="1" dirty="0">
                          <a:solidFill>
                            <a:srgbClr val="FFFFFF"/>
                          </a:solidFill>
                          <a:latin typeface="Calibri"/>
                          <a:cs typeface="Calibri"/>
                        </a:rPr>
                        <a:t>Smart</a:t>
                      </a:r>
                      <a:r>
                        <a:rPr sz="2000" b="1" spc="-45" dirty="0">
                          <a:solidFill>
                            <a:srgbClr val="FFFFFF"/>
                          </a:solidFill>
                          <a:latin typeface="Calibri"/>
                          <a:cs typeface="Calibri"/>
                        </a:rPr>
                        <a:t> </a:t>
                      </a:r>
                      <a:r>
                        <a:rPr sz="2000" b="1" spc="-10" dirty="0">
                          <a:solidFill>
                            <a:srgbClr val="FFFFFF"/>
                          </a:solidFill>
                          <a:latin typeface="Calibri"/>
                          <a:cs typeface="Calibri"/>
                        </a:rPr>
                        <a:t>Cities</a:t>
                      </a:r>
                      <a:endParaRPr sz="2000">
                        <a:latin typeface="Calibri"/>
                        <a:cs typeface="Calibri"/>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429644">
                <a:tc>
                  <a:txBody>
                    <a:bodyPr/>
                    <a:lstStyle/>
                    <a:p>
                      <a:pPr marL="91440">
                        <a:lnSpc>
                          <a:spcPct val="100000"/>
                        </a:lnSpc>
                        <a:spcBef>
                          <a:spcPts val="245"/>
                        </a:spcBef>
                      </a:pPr>
                      <a:r>
                        <a:rPr sz="1800" spc="-10" dirty="0">
                          <a:latin typeface="Calibri"/>
                          <a:cs typeface="Calibri"/>
                        </a:rPr>
                        <a:t>Skeleton</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3D59B"/>
                    </a:solidFill>
                  </a:tcPr>
                </a:tc>
                <a:tc>
                  <a:txBody>
                    <a:bodyPr/>
                    <a:lstStyle/>
                    <a:p>
                      <a:pPr marL="92710">
                        <a:lnSpc>
                          <a:spcPct val="100000"/>
                        </a:lnSpc>
                        <a:spcBef>
                          <a:spcPts val="245"/>
                        </a:spcBef>
                      </a:pPr>
                      <a:r>
                        <a:rPr sz="1800" dirty="0">
                          <a:latin typeface="Calibri"/>
                          <a:cs typeface="Calibri"/>
                        </a:rPr>
                        <a:t>Buildings,</a:t>
                      </a:r>
                      <a:r>
                        <a:rPr sz="1800" spc="-30" dirty="0">
                          <a:latin typeface="Calibri"/>
                          <a:cs typeface="Calibri"/>
                        </a:rPr>
                        <a:t> </a:t>
                      </a:r>
                      <a:r>
                        <a:rPr sz="1800" dirty="0">
                          <a:latin typeface="Calibri"/>
                          <a:cs typeface="Calibri"/>
                        </a:rPr>
                        <a:t>Industries,</a:t>
                      </a:r>
                      <a:r>
                        <a:rPr sz="1800" spc="-5" dirty="0">
                          <a:latin typeface="Calibri"/>
                          <a:cs typeface="Calibri"/>
                        </a:rPr>
                        <a:t> </a:t>
                      </a:r>
                      <a:r>
                        <a:rPr sz="1800" spc="-10" dirty="0">
                          <a:latin typeface="Calibri"/>
                          <a:cs typeface="Calibri"/>
                        </a:rPr>
                        <a:t>People</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3D59B"/>
                    </a:solidFill>
                  </a:tcPr>
                </a:tc>
                <a:extLst>
                  <a:ext uri="{0D108BD9-81ED-4DB2-BD59-A6C34878D82A}">
                    <a16:rowId xmlns:a16="http://schemas.microsoft.com/office/drawing/2014/main" val="10001"/>
                  </a:ext>
                </a:extLst>
              </a:tr>
              <a:tr h="428908">
                <a:tc>
                  <a:txBody>
                    <a:bodyPr/>
                    <a:lstStyle/>
                    <a:p>
                      <a:pPr marL="91440">
                        <a:lnSpc>
                          <a:spcPct val="100000"/>
                        </a:lnSpc>
                        <a:spcBef>
                          <a:spcPts val="250"/>
                        </a:spcBef>
                      </a:pPr>
                      <a:r>
                        <a:rPr sz="1800" spc="-20" dirty="0">
                          <a:latin typeface="Calibri"/>
                          <a:cs typeface="Calibri"/>
                        </a:rPr>
                        <a:t>Skin</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59B"/>
                    </a:solidFill>
                  </a:tcPr>
                </a:tc>
                <a:tc>
                  <a:txBody>
                    <a:bodyPr/>
                    <a:lstStyle/>
                    <a:p>
                      <a:pPr marL="92710">
                        <a:lnSpc>
                          <a:spcPct val="100000"/>
                        </a:lnSpc>
                        <a:spcBef>
                          <a:spcPts val="250"/>
                        </a:spcBef>
                      </a:pPr>
                      <a:r>
                        <a:rPr sz="1800" spc="-10" dirty="0">
                          <a:latin typeface="Calibri"/>
                          <a:cs typeface="Calibri"/>
                        </a:rPr>
                        <a:t>Transportation,</a:t>
                      </a:r>
                      <a:r>
                        <a:rPr sz="1800" spc="-75" dirty="0">
                          <a:latin typeface="Calibri"/>
                          <a:cs typeface="Calibri"/>
                        </a:rPr>
                        <a:t> </a:t>
                      </a:r>
                      <a:r>
                        <a:rPr sz="1800" spc="-10" dirty="0">
                          <a:latin typeface="Calibri"/>
                          <a:cs typeface="Calibri"/>
                        </a:rPr>
                        <a:t>Logistics</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59B"/>
                    </a:solidFill>
                  </a:tcPr>
                </a:tc>
                <a:extLst>
                  <a:ext uri="{0D108BD9-81ED-4DB2-BD59-A6C34878D82A}">
                    <a16:rowId xmlns:a16="http://schemas.microsoft.com/office/drawing/2014/main" val="10002"/>
                  </a:ext>
                </a:extLst>
              </a:tr>
              <a:tr h="429644">
                <a:tc>
                  <a:txBody>
                    <a:bodyPr/>
                    <a:lstStyle/>
                    <a:p>
                      <a:pPr marL="91440">
                        <a:lnSpc>
                          <a:spcPct val="100000"/>
                        </a:lnSpc>
                        <a:spcBef>
                          <a:spcPts val="250"/>
                        </a:spcBef>
                      </a:pPr>
                      <a:r>
                        <a:rPr sz="1800" spc="-10" dirty="0">
                          <a:latin typeface="Calibri"/>
                          <a:cs typeface="Calibri"/>
                        </a:rPr>
                        <a:t>Organs</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59B"/>
                    </a:solidFill>
                  </a:tcPr>
                </a:tc>
                <a:tc>
                  <a:txBody>
                    <a:bodyPr/>
                    <a:lstStyle/>
                    <a:p>
                      <a:pPr marL="92710">
                        <a:lnSpc>
                          <a:spcPct val="100000"/>
                        </a:lnSpc>
                        <a:spcBef>
                          <a:spcPts val="250"/>
                        </a:spcBef>
                      </a:pPr>
                      <a:r>
                        <a:rPr sz="1800" dirty="0">
                          <a:latin typeface="Calibri"/>
                          <a:cs typeface="Calibri"/>
                        </a:rPr>
                        <a:t>Hospital,</a:t>
                      </a:r>
                      <a:r>
                        <a:rPr sz="1800" spc="-25" dirty="0">
                          <a:latin typeface="Calibri"/>
                          <a:cs typeface="Calibri"/>
                        </a:rPr>
                        <a:t> </a:t>
                      </a:r>
                      <a:r>
                        <a:rPr sz="1800" dirty="0">
                          <a:latin typeface="Calibri"/>
                          <a:cs typeface="Calibri"/>
                        </a:rPr>
                        <a:t>Police,</a:t>
                      </a:r>
                      <a:r>
                        <a:rPr sz="1800" spc="-30" dirty="0">
                          <a:latin typeface="Calibri"/>
                          <a:cs typeface="Calibri"/>
                        </a:rPr>
                        <a:t> </a:t>
                      </a:r>
                      <a:r>
                        <a:rPr sz="1800" dirty="0">
                          <a:latin typeface="Calibri"/>
                          <a:cs typeface="Calibri"/>
                        </a:rPr>
                        <a:t>Banks,</a:t>
                      </a:r>
                      <a:r>
                        <a:rPr sz="1800" spc="-45" dirty="0">
                          <a:latin typeface="Calibri"/>
                          <a:cs typeface="Calibri"/>
                        </a:rPr>
                        <a:t> </a:t>
                      </a:r>
                      <a:r>
                        <a:rPr sz="1800" spc="-10" dirty="0">
                          <a:latin typeface="Calibri"/>
                          <a:cs typeface="Calibri"/>
                        </a:rPr>
                        <a:t>Schools</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59B"/>
                    </a:solidFill>
                  </a:tcPr>
                </a:tc>
                <a:extLst>
                  <a:ext uri="{0D108BD9-81ED-4DB2-BD59-A6C34878D82A}">
                    <a16:rowId xmlns:a16="http://schemas.microsoft.com/office/drawing/2014/main" val="10003"/>
                  </a:ext>
                </a:extLst>
              </a:tr>
              <a:tr h="428908">
                <a:tc>
                  <a:txBody>
                    <a:bodyPr/>
                    <a:lstStyle/>
                    <a:p>
                      <a:pPr marL="91440">
                        <a:lnSpc>
                          <a:spcPct val="100000"/>
                        </a:lnSpc>
                        <a:spcBef>
                          <a:spcPts val="250"/>
                        </a:spcBef>
                      </a:pPr>
                      <a:r>
                        <a:rPr sz="1800" spc="-10" dirty="0">
                          <a:latin typeface="Calibri"/>
                          <a:cs typeface="Calibri"/>
                        </a:rPr>
                        <a:t>Brain</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44145">
                        <a:lnSpc>
                          <a:spcPct val="100000"/>
                        </a:lnSpc>
                        <a:spcBef>
                          <a:spcPts val="250"/>
                        </a:spcBef>
                      </a:pPr>
                      <a:r>
                        <a:rPr sz="1800" dirty="0">
                          <a:latin typeface="Calibri"/>
                          <a:cs typeface="Calibri"/>
                        </a:rPr>
                        <a:t>Ubiquitously</a:t>
                      </a:r>
                      <a:r>
                        <a:rPr sz="1800" spc="-35" dirty="0">
                          <a:latin typeface="Calibri"/>
                          <a:cs typeface="Calibri"/>
                        </a:rPr>
                        <a:t> </a:t>
                      </a:r>
                      <a:r>
                        <a:rPr sz="1800" dirty="0">
                          <a:latin typeface="Calibri"/>
                          <a:cs typeface="Calibri"/>
                        </a:rPr>
                        <a:t>embedded</a:t>
                      </a:r>
                      <a:r>
                        <a:rPr sz="1800" spc="-20" dirty="0">
                          <a:latin typeface="Calibri"/>
                          <a:cs typeface="Calibri"/>
                        </a:rPr>
                        <a:t> </a:t>
                      </a:r>
                      <a:r>
                        <a:rPr sz="1800" spc="-10" dirty="0">
                          <a:latin typeface="Calibri"/>
                          <a:cs typeface="Calibri"/>
                        </a:rPr>
                        <a:t>intelligence</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4"/>
                  </a:ext>
                </a:extLst>
              </a:tr>
              <a:tr h="429644">
                <a:tc>
                  <a:txBody>
                    <a:bodyPr/>
                    <a:lstStyle/>
                    <a:p>
                      <a:pPr marL="91440">
                        <a:lnSpc>
                          <a:spcPct val="100000"/>
                        </a:lnSpc>
                        <a:spcBef>
                          <a:spcPts val="254"/>
                        </a:spcBef>
                      </a:pPr>
                      <a:r>
                        <a:rPr sz="1800" spc="-10" dirty="0">
                          <a:latin typeface="Calibri"/>
                          <a:cs typeface="Calibri"/>
                        </a:rPr>
                        <a:t>Nerves</a:t>
                      </a:r>
                      <a:endParaRPr sz="1800">
                        <a:latin typeface="Calibri"/>
                        <a:cs typeface="Calibri"/>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144145">
                        <a:lnSpc>
                          <a:spcPct val="100000"/>
                        </a:lnSpc>
                        <a:spcBef>
                          <a:spcPts val="254"/>
                        </a:spcBef>
                      </a:pPr>
                      <a:r>
                        <a:rPr sz="1800" dirty="0">
                          <a:latin typeface="Calibri"/>
                          <a:cs typeface="Calibri"/>
                        </a:rPr>
                        <a:t>Digital</a:t>
                      </a:r>
                      <a:r>
                        <a:rPr sz="1800" spc="-65" dirty="0">
                          <a:latin typeface="Calibri"/>
                          <a:cs typeface="Calibri"/>
                        </a:rPr>
                        <a:t> </a:t>
                      </a:r>
                      <a:r>
                        <a:rPr sz="1800" dirty="0">
                          <a:latin typeface="Calibri"/>
                          <a:cs typeface="Calibri"/>
                        </a:rPr>
                        <a:t>telecommunication</a:t>
                      </a:r>
                      <a:r>
                        <a:rPr sz="1800" spc="-40" dirty="0">
                          <a:latin typeface="Calibri"/>
                          <a:cs typeface="Calibri"/>
                        </a:rPr>
                        <a:t> </a:t>
                      </a:r>
                      <a:r>
                        <a:rPr sz="1800" spc="-10" dirty="0">
                          <a:latin typeface="Calibri"/>
                          <a:cs typeface="Calibri"/>
                        </a:rPr>
                        <a:t>networks</a:t>
                      </a:r>
                      <a:endParaRPr sz="1800">
                        <a:latin typeface="Calibri"/>
                        <a:cs typeface="Calibri"/>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5"/>
                  </a:ext>
                </a:extLst>
              </a:tr>
              <a:tr h="428908">
                <a:tc>
                  <a:txBody>
                    <a:bodyPr/>
                    <a:lstStyle/>
                    <a:p>
                      <a:pPr marL="91440">
                        <a:lnSpc>
                          <a:spcPct val="100000"/>
                        </a:lnSpc>
                        <a:spcBef>
                          <a:spcPts val="254"/>
                        </a:spcBef>
                      </a:pPr>
                      <a:r>
                        <a:rPr sz="1800" dirty="0">
                          <a:latin typeface="Calibri"/>
                          <a:cs typeface="Calibri"/>
                        </a:rPr>
                        <a:t>Sensory </a:t>
                      </a:r>
                      <a:r>
                        <a:rPr sz="1800" spc="-10" dirty="0">
                          <a:latin typeface="Calibri"/>
                          <a:cs typeface="Calibri"/>
                        </a:rPr>
                        <a:t>Organs</a:t>
                      </a:r>
                      <a:endParaRPr sz="1800">
                        <a:latin typeface="Calibri"/>
                        <a:cs typeface="Calibri"/>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710">
                        <a:lnSpc>
                          <a:spcPct val="100000"/>
                        </a:lnSpc>
                        <a:spcBef>
                          <a:spcPts val="254"/>
                        </a:spcBef>
                      </a:pPr>
                      <a:r>
                        <a:rPr sz="1800" dirty="0">
                          <a:latin typeface="Calibri"/>
                          <a:cs typeface="Calibri"/>
                        </a:rPr>
                        <a:t>Sensors,</a:t>
                      </a:r>
                      <a:r>
                        <a:rPr sz="1800" spc="-55" dirty="0">
                          <a:latin typeface="Calibri"/>
                          <a:cs typeface="Calibri"/>
                        </a:rPr>
                        <a:t> </a:t>
                      </a:r>
                      <a:r>
                        <a:rPr sz="1800" spc="-20" dirty="0">
                          <a:latin typeface="Calibri"/>
                          <a:cs typeface="Calibri"/>
                        </a:rPr>
                        <a:t>Tags</a:t>
                      </a:r>
                      <a:endParaRPr sz="1800">
                        <a:latin typeface="Calibri"/>
                        <a:cs typeface="Calibri"/>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6"/>
                  </a:ext>
                </a:extLst>
              </a:tr>
              <a:tr h="429644">
                <a:tc>
                  <a:txBody>
                    <a:bodyPr/>
                    <a:lstStyle/>
                    <a:p>
                      <a:pPr marL="91440">
                        <a:lnSpc>
                          <a:spcPct val="100000"/>
                        </a:lnSpc>
                        <a:spcBef>
                          <a:spcPts val="254"/>
                        </a:spcBef>
                      </a:pPr>
                      <a:r>
                        <a:rPr sz="1800" spc="-10" dirty="0">
                          <a:latin typeface="Calibri"/>
                          <a:cs typeface="Calibri"/>
                        </a:rPr>
                        <a:t>Cognition</a:t>
                      </a:r>
                      <a:endParaRPr sz="1800">
                        <a:latin typeface="Calibri"/>
                        <a:cs typeface="Calibri"/>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2710">
                        <a:lnSpc>
                          <a:spcPct val="100000"/>
                        </a:lnSpc>
                        <a:spcBef>
                          <a:spcPts val="254"/>
                        </a:spcBef>
                      </a:pPr>
                      <a:r>
                        <a:rPr sz="1800" spc="-10" dirty="0">
                          <a:latin typeface="Calibri"/>
                          <a:cs typeface="Calibri"/>
                        </a:rPr>
                        <a:t>Software</a:t>
                      </a:r>
                      <a:endParaRPr sz="1800">
                        <a:latin typeface="Calibri"/>
                        <a:cs typeface="Calibri"/>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07404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9515" y="811798"/>
            <a:ext cx="11448091" cy="572783"/>
          </a:xfrm>
          <a:prstGeom prst="rect">
            <a:avLst/>
          </a:prstGeom>
        </p:spPr>
        <p:txBody>
          <a:bodyPr vert="horz" wrap="square" lIns="0" tIns="18604" rIns="0" bIns="0" rtlCol="0" anchor="t">
            <a:spAutoFit/>
          </a:bodyPr>
          <a:lstStyle/>
          <a:p>
            <a:pPr marL="16913">
              <a:spcBef>
                <a:spcPts val="146"/>
              </a:spcBef>
            </a:pPr>
            <a:r>
              <a:rPr dirty="0"/>
              <a:t>Application</a:t>
            </a:r>
            <a:r>
              <a:rPr spc="-206" dirty="0"/>
              <a:t> </a:t>
            </a:r>
            <a:r>
              <a:rPr spc="-33" dirty="0"/>
              <a:t>Focus</a:t>
            </a:r>
            <a:r>
              <a:rPr spc="-206" dirty="0"/>
              <a:t> </a:t>
            </a:r>
            <a:r>
              <a:rPr spc="-13" dirty="0"/>
              <a:t>Areas</a:t>
            </a:r>
          </a:p>
        </p:txBody>
      </p:sp>
      <p:grpSp>
        <p:nvGrpSpPr>
          <p:cNvPr id="3" name="object 3"/>
          <p:cNvGrpSpPr/>
          <p:nvPr/>
        </p:nvGrpSpPr>
        <p:grpSpPr>
          <a:xfrm>
            <a:off x="2175017" y="1217748"/>
            <a:ext cx="7738293" cy="4276314"/>
            <a:chOff x="1627632" y="914438"/>
            <a:chExt cx="5810885" cy="3211195"/>
          </a:xfrm>
        </p:grpSpPr>
        <p:pic>
          <p:nvPicPr>
            <p:cNvPr id="4" name="object 4"/>
            <p:cNvPicPr/>
            <p:nvPr/>
          </p:nvPicPr>
          <p:blipFill>
            <a:blip r:embed="rId2" cstate="print"/>
            <a:stretch>
              <a:fillRect/>
            </a:stretch>
          </p:blipFill>
          <p:spPr>
            <a:xfrm>
              <a:off x="1627632" y="1115542"/>
              <a:ext cx="5810885" cy="495071"/>
            </a:xfrm>
            <a:prstGeom prst="rect">
              <a:avLst/>
            </a:prstGeom>
          </p:spPr>
        </p:pic>
        <p:pic>
          <p:nvPicPr>
            <p:cNvPr id="5" name="object 5"/>
            <p:cNvPicPr/>
            <p:nvPr/>
          </p:nvPicPr>
          <p:blipFill>
            <a:blip r:embed="rId3" cstate="print"/>
            <a:stretch>
              <a:fillRect/>
            </a:stretch>
          </p:blipFill>
          <p:spPr>
            <a:xfrm>
              <a:off x="1965960" y="1146009"/>
              <a:ext cx="1632077" cy="464604"/>
            </a:xfrm>
            <a:prstGeom prst="rect">
              <a:avLst/>
            </a:prstGeom>
          </p:spPr>
        </p:pic>
        <p:sp>
          <p:nvSpPr>
            <p:cNvPr id="6" name="object 6"/>
            <p:cNvSpPr/>
            <p:nvPr/>
          </p:nvSpPr>
          <p:spPr>
            <a:xfrm>
              <a:off x="1677924" y="1141475"/>
              <a:ext cx="5715000" cy="399415"/>
            </a:xfrm>
            <a:custGeom>
              <a:avLst/>
              <a:gdLst/>
              <a:ahLst/>
              <a:cxnLst/>
              <a:rect l="l" t="t" r="r" b="b"/>
              <a:pathLst>
                <a:path w="5715000" h="399415">
                  <a:moveTo>
                    <a:pt x="5715000" y="0"/>
                  </a:moveTo>
                  <a:lnTo>
                    <a:pt x="0" y="0"/>
                  </a:lnTo>
                  <a:lnTo>
                    <a:pt x="0" y="399288"/>
                  </a:lnTo>
                  <a:lnTo>
                    <a:pt x="5715000" y="399288"/>
                  </a:lnTo>
                  <a:lnTo>
                    <a:pt x="5715000" y="0"/>
                  </a:lnTo>
                  <a:close/>
                </a:path>
              </a:pathLst>
            </a:custGeom>
            <a:solidFill>
              <a:srgbClr val="FFFFFF">
                <a:alpha val="90194"/>
              </a:srgbClr>
            </a:solidFill>
          </p:spPr>
          <p:txBody>
            <a:bodyPr wrap="square" lIns="0" tIns="0" rIns="0" bIns="0" rtlCol="0"/>
            <a:lstStyle/>
            <a:p>
              <a:endParaRPr sz="2397"/>
            </a:p>
          </p:txBody>
        </p:sp>
        <p:sp>
          <p:nvSpPr>
            <p:cNvPr id="7" name="object 7"/>
            <p:cNvSpPr/>
            <p:nvPr/>
          </p:nvSpPr>
          <p:spPr>
            <a:xfrm>
              <a:off x="1677924" y="1141475"/>
              <a:ext cx="5715000" cy="399415"/>
            </a:xfrm>
            <a:custGeom>
              <a:avLst/>
              <a:gdLst/>
              <a:ahLst/>
              <a:cxnLst/>
              <a:rect l="l" t="t" r="r" b="b"/>
              <a:pathLst>
                <a:path w="5715000" h="399415">
                  <a:moveTo>
                    <a:pt x="0" y="399288"/>
                  </a:moveTo>
                  <a:lnTo>
                    <a:pt x="5715000" y="399288"/>
                  </a:lnTo>
                  <a:lnTo>
                    <a:pt x="5715000" y="0"/>
                  </a:lnTo>
                  <a:lnTo>
                    <a:pt x="0" y="0"/>
                  </a:lnTo>
                  <a:lnTo>
                    <a:pt x="0" y="399288"/>
                  </a:lnTo>
                  <a:close/>
                </a:path>
              </a:pathLst>
            </a:custGeom>
            <a:ln w="9144">
              <a:solidFill>
                <a:srgbClr val="C0504D"/>
              </a:solidFill>
            </a:ln>
          </p:spPr>
          <p:txBody>
            <a:bodyPr wrap="square" lIns="0" tIns="0" rIns="0" bIns="0" rtlCol="0"/>
            <a:lstStyle/>
            <a:p>
              <a:endParaRPr sz="2397"/>
            </a:p>
          </p:txBody>
        </p:sp>
        <p:pic>
          <p:nvPicPr>
            <p:cNvPr id="8" name="object 8"/>
            <p:cNvPicPr/>
            <p:nvPr/>
          </p:nvPicPr>
          <p:blipFill>
            <a:blip r:embed="rId4" cstate="print"/>
            <a:stretch>
              <a:fillRect/>
            </a:stretch>
          </p:blipFill>
          <p:spPr>
            <a:xfrm>
              <a:off x="1914144" y="914438"/>
              <a:ext cx="4091685" cy="525614"/>
            </a:xfrm>
            <a:prstGeom prst="rect">
              <a:avLst/>
            </a:prstGeom>
          </p:spPr>
        </p:pic>
        <p:pic>
          <p:nvPicPr>
            <p:cNvPr id="9" name="object 9"/>
            <p:cNvPicPr/>
            <p:nvPr/>
          </p:nvPicPr>
          <p:blipFill>
            <a:blip r:embed="rId2" cstate="print"/>
            <a:stretch>
              <a:fillRect/>
            </a:stretch>
          </p:blipFill>
          <p:spPr>
            <a:xfrm>
              <a:off x="1627632" y="1618462"/>
              <a:ext cx="5810885" cy="495071"/>
            </a:xfrm>
            <a:prstGeom prst="rect">
              <a:avLst/>
            </a:prstGeom>
          </p:spPr>
        </p:pic>
        <p:pic>
          <p:nvPicPr>
            <p:cNvPr id="10" name="object 10"/>
            <p:cNvPicPr/>
            <p:nvPr/>
          </p:nvPicPr>
          <p:blipFill>
            <a:blip r:embed="rId5" cstate="print"/>
            <a:stretch>
              <a:fillRect/>
            </a:stretch>
          </p:blipFill>
          <p:spPr>
            <a:xfrm>
              <a:off x="1965960" y="1648929"/>
              <a:ext cx="1894077" cy="464604"/>
            </a:xfrm>
            <a:prstGeom prst="rect">
              <a:avLst/>
            </a:prstGeom>
          </p:spPr>
        </p:pic>
        <p:sp>
          <p:nvSpPr>
            <p:cNvPr id="11" name="object 11"/>
            <p:cNvSpPr/>
            <p:nvPr/>
          </p:nvSpPr>
          <p:spPr>
            <a:xfrm>
              <a:off x="1677924" y="1644395"/>
              <a:ext cx="5715000" cy="399415"/>
            </a:xfrm>
            <a:custGeom>
              <a:avLst/>
              <a:gdLst/>
              <a:ahLst/>
              <a:cxnLst/>
              <a:rect l="l" t="t" r="r" b="b"/>
              <a:pathLst>
                <a:path w="5715000" h="399414">
                  <a:moveTo>
                    <a:pt x="5715000" y="0"/>
                  </a:moveTo>
                  <a:lnTo>
                    <a:pt x="0" y="0"/>
                  </a:lnTo>
                  <a:lnTo>
                    <a:pt x="0" y="399288"/>
                  </a:lnTo>
                  <a:lnTo>
                    <a:pt x="5715000" y="399288"/>
                  </a:lnTo>
                  <a:lnTo>
                    <a:pt x="5715000" y="0"/>
                  </a:lnTo>
                  <a:close/>
                </a:path>
              </a:pathLst>
            </a:custGeom>
            <a:solidFill>
              <a:srgbClr val="FFFFFF">
                <a:alpha val="90194"/>
              </a:srgbClr>
            </a:solidFill>
          </p:spPr>
          <p:txBody>
            <a:bodyPr wrap="square" lIns="0" tIns="0" rIns="0" bIns="0" rtlCol="0"/>
            <a:lstStyle/>
            <a:p>
              <a:endParaRPr sz="2397"/>
            </a:p>
          </p:txBody>
        </p:sp>
        <p:sp>
          <p:nvSpPr>
            <p:cNvPr id="12" name="object 12"/>
            <p:cNvSpPr/>
            <p:nvPr/>
          </p:nvSpPr>
          <p:spPr>
            <a:xfrm>
              <a:off x="1677924" y="1644395"/>
              <a:ext cx="5715000" cy="399415"/>
            </a:xfrm>
            <a:custGeom>
              <a:avLst/>
              <a:gdLst/>
              <a:ahLst/>
              <a:cxnLst/>
              <a:rect l="l" t="t" r="r" b="b"/>
              <a:pathLst>
                <a:path w="5715000" h="399414">
                  <a:moveTo>
                    <a:pt x="0" y="399288"/>
                  </a:moveTo>
                  <a:lnTo>
                    <a:pt x="5715000" y="399288"/>
                  </a:lnTo>
                  <a:lnTo>
                    <a:pt x="5715000" y="0"/>
                  </a:lnTo>
                  <a:lnTo>
                    <a:pt x="0" y="0"/>
                  </a:lnTo>
                  <a:lnTo>
                    <a:pt x="0" y="399288"/>
                  </a:lnTo>
                  <a:close/>
                </a:path>
              </a:pathLst>
            </a:custGeom>
            <a:ln w="9144">
              <a:solidFill>
                <a:srgbClr val="9BBA58"/>
              </a:solidFill>
            </a:ln>
          </p:spPr>
          <p:txBody>
            <a:bodyPr wrap="square" lIns="0" tIns="0" rIns="0" bIns="0" rtlCol="0"/>
            <a:lstStyle/>
            <a:p>
              <a:endParaRPr sz="2397"/>
            </a:p>
          </p:txBody>
        </p:sp>
        <p:pic>
          <p:nvPicPr>
            <p:cNvPr id="13" name="object 13"/>
            <p:cNvPicPr/>
            <p:nvPr/>
          </p:nvPicPr>
          <p:blipFill>
            <a:blip r:embed="rId6" cstate="print"/>
            <a:stretch>
              <a:fillRect/>
            </a:stretch>
          </p:blipFill>
          <p:spPr>
            <a:xfrm>
              <a:off x="1914144" y="1414246"/>
              <a:ext cx="4091685" cy="528726"/>
            </a:xfrm>
            <a:prstGeom prst="rect">
              <a:avLst/>
            </a:prstGeom>
          </p:spPr>
        </p:pic>
        <p:pic>
          <p:nvPicPr>
            <p:cNvPr id="14" name="object 14"/>
            <p:cNvPicPr/>
            <p:nvPr/>
          </p:nvPicPr>
          <p:blipFill>
            <a:blip r:embed="rId7" cstate="print"/>
            <a:stretch>
              <a:fillRect/>
            </a:stretch>
          </p:blipFill>
          <p:spPr>
            <a:xfrm>
              <a:off x="1627632" y="2118410"/>
              <a:ext cx="5810885" cy="498170"/>
            </a:xfrm>
            <a:prstGeom prst="rect">
              <a:avLst/>
            </a:prstGeom>
          </p:spPr>
        </p:pic>
        <p:pic>
          <p:nvPicPr>
            <p:cNvPr id="15" name="object 15"/>
            <p:cNvPicPr/>
            <p:nvPr/>
          </p:nvPicPr>
          <p:blipFill>
            <a:blip r:embed="rId8" cstate="print"/>
            <a:stretch>
              <a:fillRect/>
            </a:stretch>
          </p:blipFill>
          <p:spPr>
            <a:xfrm>
              <a:off x="1965960" y="2148865"/>
              <a:ext cx="2290444" cy="467715"/>
            </a:xfrm>
            <a:prstGeom prst="rect">
              <a:avLst/>
            </a:prstGeom>
          </p:spPr>
        </p:pic>
        <p:sp>
          <p:nvSpPr>
            <p:cNvPr id="16" name="object 16"/>
            <p:cNvSpPr/>
            <p:nvPr/>
          </p:nvSpPr>
          <p:spPr>
            <a:xfrm>
              <a:off x="1677924" y="2144267"/>
              <a:ext cx="5715000" cy="402590"/>
            </a:xfrm>
            <a:custGeom>
              <a:avLst/>
              <a:gdLst/>
              <a:ahLst/>
              <a:cxnLst/>
              <a:rect l="l" t="t" r="r" b="b"/>
              <a:pathLst>
                <a:path w="5715000" h="402589">
                  <a:moveTo>
                    <a:pt x="5715000" y="0"/>
                  </a:moveTo>
                  <a:lnTo>
                    <a:pt x="0" y="0"/>
                  </a:lnTo>
                  <a:lnTo>
                    <a:pt x="0" y="402336"/>
                  </a:lnTo>
                  <a:lnTo>
                    <a:pt x="5715000" y="402336"/>
                  </a:lnTo>
                  <a:lnTo>
                    <a:pt x="5715000" y="0"/>
                  </a:lnTo>
                  <a:close/>
                </a:path>
              </a:pathLst>
            </a:custGeom>
            <a:solidFill>
              <a:srgbClr val="FFFFFF">
                <a:alpha val="90194"/>
              </a:srgbClr>
            </a:solidFill>
          </p:spPr>
          <p:txBody>
            <a:bodyPr wrap="square" lIns="0" tIns="0" rIns="0" bIns="0" rtlCol="0"/>
            <a:lstStyle/>
            <a:p>
              <a:endParaRPr sz="2397"/>
            </a:p>
          </p:txBody>
        </p:sp>
        <p:sp>
          <p:nvSpPr>
            <p:cNvPr id="17" name="object 17"/>
            <p:cNvSpPr/>
            <p:nvPr/>
          </p:nvSpPr>
          <p:spPr>
            <a:xfrm>
              <a:off x="1677924" y="2144267"/>
              <a:ext cx="5715000" cy="402590"/>
            </a:xfrm>
            <a:custGeom>
              <a:avLst/>
              <a:gdLst/>
              <a:ahLst/>
              <a:cxnLst/>
              <a:rect l="l" t="t" r="r" b="b"/>
              <a:pathLst>
                <a:path w="5715000" h="402589">
                  <a:moveTo>
                    <a:pt x="0" y="402336"/>
                  </a:moveTo>
                  <a:lnTo>
                    <a:pt x="5715000" y="402336"/>
                  </a:lnTo>
                  <a:lnTo>
                    <a:pt x="5715000" y="0"/>
                  </a:lnTo>
                  <a:lnTo>
                    <a:pt x="0" y="0"/>
                  </a:lnTo>
                  <a:lnTo>
                    <a:pt x="0" y="402336"/>
                  </a:lnTo>
                  <a:close/>
                </a:path>
              </a:pathLst>
            </a:custGeom>
            <a:ln w="9144">
              <a:solidFill>
                <a:srgbClr val="8063A1"/>
              </a:solidFill>
            </a:ln>
          </p:spPr>
          <p:txBody>
            <a:bodyPr wrap="square" lIns="0" tIns="0" rIns="0" bIns="0" rtlCol="0"/>
            <a:lstStyle/>
            <a:p>
              <a:endParaRPr sz="2397"/>
            </a:p>
          </p:txBody>
        </p:sp>
        <p:pic>
          <p:nvPicPr>
            <p:cNvPr id="18" name="object 18"/>
            <p:cNvPicPr/>
            <p:nvPr/>
          </p:nvPicPr>
          <p:blipFill>
            <a:blip r:embed="rId9" cstate="print"/>
            <a:stretch>
              <a:fillRect/>
            </a:stretch>
          </p:blipFill>
          <p:spPr>
            <a:xfrm>
              <a:off x="1914144" y="1917166"/>
              <a:ext cx="4091685" cy="528726"/>
            </a:xfrm>
            <a:prstGeom prst="rect">
              <a:avLst/>
            </a:prstGeom>
          </p:spPr>
        </p:pic>
        <p:pic>
          <p:nvPicPr>
            <p:cNvPr id="19" name="object 19"/>
            <p:cNvPicPr/>
            <p:nvPr/>
          </p:nvPicPr>
          <p:blipFill>
            <a:blip r:embed="rId7" cstate="print"/>
            <a:stretch>
              <a:fillRect/>
            </a:stretch>
          </p:blipFill>
          <p:spPr>
            <a:xfrm>
              <a:off x="1627632" y="2621330"/>
              <a:ext cx="5810885" cy="498170"/>
            </a:xfrm>
            <a:prstGeom prst="rect">
              <a:avLst/>
            </a:prstGeom>
          </p:spPr>
        </p:pic>
        <p:pic>
          <p:nvPicPr>
            <p:cNvPr id="20" name="object 20"/>
            <p:cNvPicPr/>
            <p:nvPr/>
          </p:nvPicPr>
          <p:blipFill>
            <a:blip r:embed="rId10" cstate="print"/>
            <a:stretch>
              <a:fillRect/>
            </a:stretch>
          </p:blipFill>
          <p:spPr>
            <a:xfrm>
              <a:off x="1965960" y="2651721"/>
              <a:ext cx="1714245" cy="464604"/>
            </a:xfrm>
            <a:prstGeom prst="rect">
              <a:avLst/>
            </a:prstGeom>
          </p:spPr>
        </p:pic>
        <p:sp>
          <p:nvSpPr>
            <p:cNvPr id="21" name="object 21"/>
            <p:cNvSpPr/>
            <p:nvPr/>
          </p:nvSpPr>
          <p:spPr>
            <a:xfrm>
              <a:off x="1677924" y="2647187"/>
              <a:ext cx="5715000" cy="402590"/>
            </a:xfrm>
            <a:custGeom>
              <a:avLst/>
              <a:gdLst/>
              <a:ahLst/>
              <a:cxnLst/>
              <a:rect l="l" t="t" r="r" b="b"/>
              <a:pathLst>
                <a:path w="5715000" h="402589">
                  <a:moveTo>
                    <a:pt x="5715000" y="0"/>
                  </a:moveTo>
                  <a:lnTo>
                    <a:pt x="0" y="0"/>
                  </a:lnTo>
                  <a:lnTo>
                    <a:pt x="0" y="402336"/>
                  </a:lnTo>
                  <a:lnTo>
                    <a:pt x="5715000" y="402336"/>
                  </a:lnTo>
                  <a:lnTo>
                    <a:pt x="5715000" y="0"/>
                  </a:lnTo>
                  <a:close/>
                </a:path>
              </a:pathLst>
            </a:custGeom>
            <a:solidFill>
              <a:srgbClr val="FFFFFF">
                <a:alpha val="90194"/>
              </a:srgbClr>
            </a:solidFill>
          </p:spPr>
          <p:txBody>
            <a:bodyPr wrap="square" lIns="0" tIns="0" rIns="0" bIns="0" rtlCol="0"/>
            <a:lstStyle/>
            <a:p>
              <a:endParaRPr sz="2397"/>
            </a:p>
          </p:txBody>
        </p:sp>
        <p:sp>
          <p:nvSpPr>
            <p:cNvPr id="22" name="object 22"/>
            <p:cNvSpPr/>
            <p:nvPr/>
          </p:nvSpPr>
          <p:spPr>
            <a:xfrm>
              <a:off x="1677924" y="2647187"/>
              <a:ext cx="5715000" cy="402590"/>
            </a:xfrm>
            <a:custGeom>
              <a:avLst/>
              <a:gdLst/>
              <a:ahLst/>
              <a:cxnLst/>
              <a:rect l="l" t="t" r="r" b="b"/>
              <a:pathLst>
                <a:path w="5715000" h="402589">
                  <a:moveTo>
                    <a:pt x="0" y="402336"/>
                  </a:moveTo>
                  <a:lnTo>
                    <a:pt x="5715000" y="402336"/>
                  </a:lnTo>
                  <a:lnTo>
                    <a:pt x="5715000" y="0"/>
                  </a:lnTo>
                  <a:lnTo>
                    <a:pt x="0" y="0"/>
                  </a:lnTo>
                  <a:lnTo>
                    <a:pt x="0" y="402336"/>
                  </a:lnTo>
                  <a:close/>
                </a:path>
              </a:pathLst>
            </a:custGeom>
            <a:ln w="9144">
              <a:solidFill>
                <a:srgbClr val="4AACC5"/>
              </a:solidFill>
            </a:ln>
          </p:spPr>
          <p:txBody>
            <a:bodyPr wrap="square" lIns="0" tIns="0" rIns="0" bIns="0" rtlCol="0"/>
            <a:lstStyle/>
            <a:p>
              <a:endParaRPr sz="2397"/>
            </a:p>
          </p:txBody>
        </p:sp>
        <p:pic>
          <p:nvPicPr>
            <p:cNvPr id="23" name="object 23"/>
            <p:cNvPicPr/>
            <p:nvPr/>
          </p:nvPicPr>
          <p:blipFill>
            <a:blip r:embed="rId11" cstate="print"/>
            <a:stretch>
              <a:fillRect/>
            </a:stretch>
          </p:blipFill>
          <p:spPr>
            <a:xfrm>
              <a:off x="1914144" y="2420086"/>
              <a:ext cx="4091685" cy="528726"/>
            </a:xfrm>
            <a:prstGeom prst="rect">
              <a:avLst/>
            </a:prstGeom>
          </p:spPr>
        </p:pic>
        <p:pic>
          <p:nvPicPr>
            <p:cNvPr id="24" name="object 24"/>
            <p:cNvPicPr/>
            <p:nvPr/>
          </p:nvPicPr>
          <p:blipFill>
            <a:blip r:embed="rId7" cstate="print"/>
            <a:stretch>
              <a:fillRect/>
            </a:stretch>
          </p:blipFill>
          <p:spPr>
            <a:xfrm>
              <a:off x="1627632" y="3124250"/>
              <a:ext cx="5810885" cy="498170"/>
            </a:xfrm>
            <a:prstGeom prst="rect">
              <a:avLst/>
            </a:prstGeom>
          </p:spPr>
        </p:pic>
        <p:pic>
          <p:nvPicPr>
            <p:cNvPr id="25" name="object 25"/>
            <p:cNvPicPr/>
            <p:nvPr/>
          </p:nvPicPr>
          <p:blipFill>
            <a:blip r:embed="rId12" cstate="print"/>
            <a:stretch>
              <a:fillRect/>
            </a:stretch>
          </p:blipFill>
          <p:spPr>
            <a:xfrm>
              <a:off x="1965960" y="3154641"/>
              <a:ext cx="1711198" cy="464604"/>
            </a:xfrm>
            <a:prstGeom prst="rect">
              <a:avLst/>
            </a:prstGeom>
          </p:spPr>
        </p:pic>
        <p:sp>
          <p:nvSpPr>
            <p:cNvPr id="26" name="object 26"/>
            <p:cNvSpPr/>
            <p:nvPr/>
          </p:nvSpPr>
          <p:spPr>
            <a:xfrm>
              <a:off x="1677924" y="3150108"/>
              <a:ext cx="5715000" cy="402590"/>
            </a:xfrm>
            <a:custGeom>
              <a:avLst/>
              <a:gdLst/>
              <a:ahLst/>
              <a:cxnLst/>
              <a:rect l="l" t="t" r="r" b="b"/>
              <a:pathLst>
                <a:path w="5715000" h="402589">
                  <a:moveTo>
                    <a:pt x="5715000" y="0"/>
                  </a:moveTo>
                  <a:lnTo>
                    <a:pt x="0" y="0"/>
                  </a:lnTo>
                  <a:lnTo>
                    <a:pt x="0" y="402336"/>
                  </a:lnTo>
                  <a:lnTo>
                    <a:pt x="5715000" y="402336"/>
                  </a:lnTo>
                  <a:lnTo>
                    <a:pt x="5715000" y="0"/>
                  </a:lnTo>
                  <a:close/>
                </a:path>
              </a:pathLst>
            </a:custGeom>
            <a:solidFill>
              <a:srgbClr val="FFFFFF">
                <a:alpha val="90194"/>
              </a:srgbClr>
            </a:solidFill>
          </p:spPr>
          <p:txBody>
            <a:bodyPr wrap="square" lIns="0" tIns="0" rIns="0" bIns="0" rtlCol="0"/>
            <a:lstStyle/>
            <a:p>
              <a:endParaRPr sz="2397"/>
            </a:p>
          </p:txBody>
        </p:sp>
        <p:sp>
          <p:nvSpPr>
            <p:cNvPr id="27" name="object 27"/>
            <p:cNvSpPr/>
            <p:nvPr/>
          </p:nvSpPr>
          <p:spPr>
            <a:xfrm>
              <a:off x="1677924" y="3150108"/>
              <a:ext cx="5715000" cy="402590"/>
            </a:xfrm>
            <a:custGeom>
              <a:avLst/>
              <a:gdLst/>
              <a:ahLst/>
              <a:cxnLst/>
              <a:rect l="l" t="t" r="r" b="b"/>
              <a:pathLst>
                <a:path w="5715000" h="402589">
                  <a:moveTo>
                    <a:pt x="0" y="402336"/>
                  </a:moveTo>
                  <a:lnTo>
                    <a:pt x="5715000" y="402336"/>
                  </a:lnTo>
                  <a:lnTo>
                    <a:pt x="5715000" y="0"/>
                  </a:lnTo>
                  <a:lnTo>
                    <a:pt x="0" y="0"/>
                  </a:lnTo>
                  <a:lnTo>
                    <a:pt x="0" y="402336"/>
                  </a:lnTo>
                  <a:close/>
                </a:path>
              </a:pathLst>
            </a:custGeom>
            <a:ln w="9144">
              <a:solidFill>
                <a:srgbClr val="F79546"/>
              </a:solidFill>
            </a:ln>
          </p:spPr>
          <p:txBody>
            <a:bodyPr wrap="square" lIns="0" tIns="0" rIns="0" bIns="0" rtlCol="0"/>
            <a:lstStyle/>
            <a:p>
              <a:endParaRPr sz="2397"/>
            </a:p>
          </p:txBody>
        </p:sp>
        <p:pic>
          <p:nvPicPr>
            <p:cNvPr id="28" name="object 28"/>
            <p:cNvPicPr/>
            <p:nvPr/>
          </p:nvPicPr>
          <p:blipFill>
            <a:blip r:embed="rId13" cstate="print"/>
            <a:stretch>
              <a:fillRect/>
            </a:stretch>
          </p:blipFill>
          <p:spPr>
            <a:xfrm>
              <a:off x="1914144" y="2923006"/>
              <a:ext cx="4091685" cy="528726"/>
            </a:xfrm>
            <a:prstGeom prst="rect">
              <a:avLst/>
            </a:prstGeom>
          </p:spPr>
        </p:pic>
        <p:pic>
          <p:nvPicPr>
            <p:cNvPr id="29" name="object 29"/>
            <p:cNvPicPr/>
            <p:nvPr/>
          </p:nvPicPr>
          <p:blipFill>
            <a:blip r:embed="rId7" cstate="print"/>
            <a:stretch>
              <a:fillRect/>
            </a:stretch>
          </p:blipFill>
          <p:spPr>
            <a:xfrm>
              <a:off x="1627632" y="3627119"/>
              <a:ext cx="5810885" cy="498170"/>
            </a:xfrm>
            <a:prstGeom prst="rect">
              <a:avLst/>
            </a:prstGeom>
          </p:spPr>
        </p:pic>
        <p:pic>
          <p:nvPicPr>
            <p:cNvPr id="30" name="object 30"/>
            <p:cNvPicPr/>
            <p:nvPr/>
          </p:nvPicPr>
          <p:blipFill>
            <a:blip r:embed="rId14" cstate="print"/>
            <a:stretch>
              <a:fillRect/>
            </a:stretch>
          </p:blipFill>
          <p:spPr>
            <a:xfrm>
              <a:off x="1965960" y="3657599"/>
              <a:ext cx="1415541" cy="464604"/>
            </a:xfrm>
            <a:prstGeom prst="rect">
              <a:avLst/>
            </a:prstGeom>
          </p:spPr>
        </p:pic>
        <p:sp>
          <p:nvSpPr>
            <p:cNvPr id="31" name="object 31"/>
            <p:cNvSpPr/>
            <p:nvPr/>
          </p:nvSpPr>
          <p:spPr>
            <a:xfrm>
              <a:off x="1677924" y="3653027"/>
              <a:ext cx="5715000" cy="402590"/>
            </a:xfrm>
            <a:custGeom>
              <a:avLst/>
              <a:gdLst/>
              <a:ahLst/>
              <a:cxnLst/>
              <a:rect l="l" t="t" r="r" b="b"/>
              <a:pathLst>
                <a:path w="5715000" h="402589">
                  <a:moveTo>
                    <a:pt x="5715000" y="0"/>
                  </a:moveTo>
                  <a:lnTo>
                    <a:pt x="0" y="0"/>
                  </a:lnTo>
                  <a:lnTo>
                    <a:pt x="0" y="402336"/>
                  </a:lnTo>
                  <a:lnTo>
                    <a:pt x="5715000" y="402336"/>
                  </a:lnTo>
                  <a:lnTo>
                    <a:pt x="5715000" y="0"/>
                  </a:lnTo>
                  <a:close/>
                </a:path>
              </a:pathLst>
            </a:custGeom>
            <a:solidFill>
              <a:srgbClr val="FFFFFF">
                <a:alpha val="90194"/>
              </a:srgbClr>
            </a:solidFill>
          </p:spPr>
          <p:txBody>
            <a:bodyPr wrap="square" lIns="0" tIns="0" rIns="0" bIns="0" rtlCol="0"/>
            <a:lstStyle/>
            <a:p>
              <a:endParaRPr sz="2397"/>
            </a:p>
          </p:txBody>
        </p:sp>
        <p:sp>
          <p:nvSpPr>
            <p:cNvPr id="32" name="object 32"/>
            <p:cNvSpPr/>
            <p:nvPr/>
          </p:nvSpPr>
          <p:spPr>
            <a:xfrm>
              <a:off x="1677924" y="3653027"/>
              <a:ext cx="5715000" cy="402590"/>
            </a:xfrm>
            <a:custGeom>
              <a:avLst/>
              <a:gdLst/>
              <a:ahLst/>
              <a:cxnLst/>
              <a:rect l="l" t="t" r="r" b="b"/>
              <a:pathLst>
                <a:path w="5715000" h="402589">
                  <a:moveTo>
                    <a:pt x="0" y="402336"/>
                  </a:moveTo>
                  <a:lnTo>
                    <a:pt x="5715000" y="402336"/>
                  </a:lnTo>
                  <a:lnTo>
                    <a:pt x="5715000" y="0"/>
                  </a:lnTo>
                  <a:lnTo>
                    <a:pt x="0" y="0"/>
                  </a:lnTo>
                  <a:lnTo>
                    <a:pt x="0" y="402336"/>
                  </a:lnTo>
                  <a:close/>
                </a:path>
              </a:pathLst>
            </a:custGeom>
            <a:ln w="9144">
              <a:solidFill>
                <a:srgbClr val="C0504D"/>
              </a:solidFill>
            </a:ln>
          </p:spPr>
          <p:txBody>
            <a:bodyPr wrap="square" lIns="0" tIns="0" rIns="0" bIns="0" rtlCol="0"/>
            <a:lstStyle/>
            <a:p>
              <a:endParaRPr sz="2397"/>
            </a:p>
          </p:txBody>
        </p:sp>
        <p:pic>
          <p:nvPicPr>
            <p:cNvPr id="33" name="object 33"/>
            <p:cNvPicPr/>
            <p:nvPr/>
          </p:nvPicPr>
          <p:blipFill>
            <a:blip r:embed="rId15" cstate="print"/>
            <a:stretch>
              <a:fillRect/>
            </a:stretch>
          </p:blipFill>
          <p:spPr>
            <a:xfrm>
              <a:off x="1914144" y="3425952"/>
              <a:ext cx="4091685" cy="525703"/>
            </a:xfrm>
            <a:prstGeom prst="rect">
              <a:avLst/>
            </a:prstGeom>
          </p:spPr>
        </p:pic>
      </p:grpSp>
      <p:sp>
        <p:nvSpPr>
          <p:cNvPr id="34" name="object 34"/>
          <p:cNvSpPr txBox="1"/>
          <p:nvPr/>
        </p:nvSpPr>
        <p:spPr>
          <a:xfrm>
            <a:off x="112373" y="1303037"/>
            <a:ext cx="11781215" cy="3930113"/>
          </a:xfrm>
          <a:prstGeom prst="rect">
            <a:avLst/>
          </a:prstGeom>
        </p:spPr>
        <p:txBody>
          <a:bodyPr vert="horz" wrap="square" lIns="0" tIns="18604" rIns="0" bIns="0" rtlCol="0">
            <a:spAutoFit/>
          </a:bodyPr>
          <a:lstStyle/>
          <a:p>
            <a:pPr marL="2719544">
              <a:lnSpc>
                <a:spcPts val="2430"/>
              </a:lnSpc>
              <a:spcBef>
                <a:spcPts val="146"/>
              </a:spcBef>
            </a:pPr>
            <a:r>
              <a:rPr sz="2131" b="1" dirty="0">
                <a:solidFill>
                  <a:srgbClr val="FFFFFF"/>
                </a:solidFill>
                <a:latin typeface="Calibri"/>
                <a:cs typeface="Calibri"/>
              </a:rPr>
              <a:t>Smart</a:t>
            </a:r>
            <a:r>
              <a:rPr sz="2131" b="1" spc="-33" dirty="0">
                <a:solidFill>
                  <a:srgbClr val="FFFFFF"/>
                </a:solidFill>
                <a:latin typeface="Calibri"/>
                <a:cs typeface="Calibri"/>
              </a:rPr>
              <a:t> </a:t>
            </a:r>
            <a:r>
              <a:rPr sz="2131" b="1" spc="-13" dirty="0">
                <a:solidFill>
                  <a:srgbClr val="FFFFFF"/>
                </a:solidFill>
                <a:latin typeface="Calibri"/>
                <a:cs typeface="Calibri"/>
              </a:rPr>
              <a:t>Economy</a:t>
            </a:r>
            <a:endParaRPr sz="2131" dirty="0">
              <a:latin typeface="Calibri"/>
              <a:cs typeface="Calibri"/>
            </a:endParaRPr>
          </a:p>
          <a:p>
            <a:pPr marL="2873449" indent="-155594">
              <a:lnSpc>
                <a:spcPts val="2111"/>
              </a:lnSpc>
              <a:buFont typeface="Calibri"/>
              <a:buChar char="•"/>
              <a:tabLst>
                <a:tab pos="2874295" algn="l"/>
              </a:tabLst>
            </a:pPr>
            <a:r>
              <a:rPr sz="1864" b="1" spc="-13" dirty="0">
                <a:latin typeface="Calibri"/>
                <a:cs typeface="Calibri"/>
              </a:rPr>
              <a:t>Competitiveness</a:t>
            </a:r>
            <a:endParaRPr sz="1864" dirty="0">
              <a:latin typeface="Calibri"/>
              <a:cs typeface="Calibri"/>
            </a:endParaRPr>
          </a:p>
          <a:p>
            <a:pPr marL="2719544">
              <a:lnSpc>
                <a:spcPts val="2430"/>
              </a:lnSpc>
              <a:spcBef>
                <a:spcPts val="732"/>
              </a:spcBef>
            </a:pPr>
            <a:r>
              <a:rPr sz="2131" b="1" dirty="0">
                <a:solidFill>
                  <a:srgbClr val="FFFFFF"/>
                </a:solidFill>
                <a:latin typeface="Calibri"/>
                <a:cs typeface="Calibri"/>
              </a:rPr>
              <a:t>Smart</a:t>
            </a:r>
            <a:r>
              <a:rPr sz="2131" b="1" spc="-20" dirty="0">
                <a:solidFill>
                  <a:srgbClr val="FFFFFF"/>
                </a:solidFill>
                <a:latin typeface="Calibri"/>
                <a:cs typeface="Calibri"/>
              </a:rPr>
              <a:t> </a:t>
            </a:r>
            <a:r>
              <a:rPr sz="2131" b="1" spc="-13" dirty="0">
                <a:solidFill>
                  <a:srgbClr val="FFFFFF"/>
                </a:solidFill>
                <a:latin typeface="Calibri"/>
                <a:cs typeface="Calibri"/>
              </a:rPr>
              <a:t>Governance</a:t>
            </a:r>
            <a:endParaRPr sz="2131" dirty="0">
              <a:latin typeface="Calibri"/>
              <a:cs typeface="Calibri"/>
            </a:endParaRPr>
          </a:p>
          <a:p>
            <a:pPr marL="2873449" indent="-155594">
              <a:lnSpc>
                <a:spcPts val="2111"/>
              </a:lnSpc>
              <a:buFont typeface="Calibri"/>
              <a:buChar char="•"/>
              <a:tabLst>
                <a:tab pos="2874295" algn="l"/>
              </a:tabLst>
            </a:pPr>
            <a:r>
              <a:rPr sz="1864" b="1" dirty="0">
                <a:latin typeface="Calibri"/>
                <a:cs typeface="Calibri"/>
              </a:rPr>
              <a:t>Citizen</a:t>
            </a:r>
            <a:r>
              <a:rPr sz="1864" b="1" spc="-73" dirty="0">
                <a:latin typeface="Calibri"/>
                <a:cs typeface="Calibri"/>
              </a:rPr>
              <a:t> </a:t>
            </a:r>
            <a:r>
              <a:rPr sz="1864" b="1" spc="-13" dirty="0">
                <a:latin typeface="Calibri"/>
                <a:cs typeface="Calibri"/>
              </a:rPr>
              <a:t>participation</a:t>
            </a:r>
            <a:endParaRPr sz="1864" dirty="0">
              <a:latin typeface="Calibri"/>
              <a:cs typeface="Calibri"/>
            </a:endParaRPr>
          </a:p>
          <a:p>
            <a:pPr marL="2719544">
              <a:lnSpc>
                <a:spcPts val="2430"/>
              </a:lnSpc>
              <a:spcBef>
                <a:spcPts val="726"/>
              </a:spcBef>
            </a:pPr>
            <a:r>
              <a:rPr sz="2131" b="1" dirty="0">
                <a:solidFill>
                  <a:srgbClr val="FFFFFF"/>
                </a:solidFill>
                <a:latin typeface="Calibri"/>
                <a:cs typeface="Calibri"/>
              </a:rPr>
              <a:t>Smart</a:t>
            </a:r>
            <a:r>
              <a:rPr sz="2131" b="1" spc="-20" dirty="0">
                <a:solidFill>
                  <a:srgbClr val="FFFFFF"/>
                </a:solidFill>
                <a:latin typeface="Calibri"/>
                <a:cs typeface="Calibri"/>
              </a:rPr>
              <a:t> </a:t>
            </a:r>
            <a:r>
              <a:rPr sz="2131" b="1" spc="-13" dirty="0">
                <a:solidFill>
                  <a:srgbClr val="FFFFFF"/>
                </a:solidFill>
                <a:latin typeface="Calibri"/>
                <a:cs typeface="Calibri"/>
              </a:rPr>
              <a:t>People</a:t>
            </a:r>
            <a:endParaRPr sz="2131" dirty="0">
              <a:latin typeface="Calibri"/>
              <a:cs typeface="Calibri"/>
            </a:endParaRPr>
          </a:p>
          <a:p>
            <a:pPr marL="2873449" indent="-155594">
              <a:lnSpc>
                <a:spcPts val="2111"/>
              </a:lnSpc>
              <a:buFont typeface="Calibri"/>
              <a:buChar char="•"/>
              <a:tabLst>
                <a:tab pos="2874295" algn="l"/>
              </a:tabLst>
            </a:pPr>
            <a:r>
              <a:rPr sz="1864" b="1" dirty="0">
                <a:latin typeface="Calibri"/>
                <a:cs typeface="Calibri"/>
              </a:rPr>
              <a:t>Social</a:t>
            </a:r>
            <a:r>
              <a:rPr sz="1864" b="1" spc="-13" dirty="0">
                <a:latin typeface="Calibri"/>
                <a:cs typeface="Calibri"/>
              </a:rPr>
              <a:t> </a:t>
            </a:r>
            <a:r>
              <a:rPr sz="1864" b="1" dirty="0">
                <a:latin typeface="Calibri"/>
                <a:cs typeface="Calibri"/>
              </a:rPr>
              <a:t>and</a:t>
            </a:r>
            <a:r>
              <a:rPr sz="1864" b="1" spc="-40" dirty="0">
                <a:latin typeface="Calibri"/>
                <a:cs typeface="Calibri"/>
              </a:rPr>
              <a:t> </a:t>
            </a:r>
            <a:r>
              <a:rPr sz="1864" b="1" dirty="0">
                <a:latin typeface="Calibri"/>
                <a:cs typeface="Calibri"/>
              </a:rPr>
              <a:t>Human</a:t>
            </a:r>
            <a:r>
              <a:rPr sz="1864" b="1" spc="-67" dirty="0">
                <a:latin typeface="Calibri"/>
                <a:cs typeface="Calibri"/>
              </a:rPr>
              <a:t> </a:t>
            </a:r>
            <a:r>
              <a:rPr sz="1864" b="1" spc="-13" dirty="0">
                <a:latin typeface="Calibri"/>
                <a:cs typeface="Calibri"/>
              </a:rPr>
              <a:t>Capital</a:t>
            </a:r>
            <a:endParaRPr sz="1864" dirty="0">
              <a:latin typeface="Calibri"/>
              <a:cs typeface="Calibri"/>
            </a:endParaRPr>
          </a:p>
          <a:p>
            <a:pPr marL="2719544">
              <a:lnSpc>
                <a:spcPts val="2430"/>
              </a:lnSpc>
              <a:spcBef>
                <a:spcPts val="726"/>
              </a:spcBef>
            </a:pPr>
            <a:r>
              <a:rPr sz="2131" b="1" dirty="0">
                <a:solidFill>
                  <a:srgbClr val="FFFFFF"/>
                </a:solidFill>
                <a:latin typeface="Calibri"/>
                <a:cs typeface="Calibri"/>
              </a:rPr>
              <a:t>Smart</a:t>
            </a:r>
            <a:r>
              <a:rPr sz="2131" b="1" spc="-33" dirty="0">
                <a:solidFill>
                  <a:srgbClr val="FFFFFF"/>
                </a:solidFill>
                <a:latin typeface="Calibri"/>
                <a:cs typeface="Calibri"/>
              </a:rPr>
              <a:t> </a:t>
            </a:r>
            <a:r>
              <a:rPr sz="2131" b="1" spc="-13" dirty="0">
                <a:solidFill>
                  <a:srgbClr val="FFFFFF"/>
                </a:solidFill>
                <a:latin typeface="Calibri"/>
                <a:cs typeface="Calibri"/>
              </a:rPr>
              <a:t>Mobility</a:t>
            </a:r>
            <a:endParaRPr sz="2131" dirty="0">
              <a:latin typeface="Calibri"/>
              <a:cs typeface="Calibri"/>
            </a:endParaRPr>
          </a:p>
          <a:p>
            <a:pPr marL="2873449" indent="-155594">
              <a:lnSpc>
                <a:spcPts val="2111"/>
              </a:lnSpc>
              <a:buFont typeface="Calibri"/>
              <a:buChar char="•"/>
              <a:tabLst>
                <a:tab pos="2874295" algn="l"/>
              </a:tabLst>
            </a:pPr>
            <a:r>
              <a:rPr sz="1864" b="1" spc="-13" dirty="0">
                <a:latin typeface="Calibri"/>
                <a:cs typeface="Calibri"/>
              </a:rPr>
              <a:t>Transport</a:t>
            </a:r>
            <a:r>
              <a:rPr sz="1864" b="1" spc="-53" dirty="0">
                <a:latin typeface="Calibri"/>
                <a:cs typeface="Calibri"/>
              </a:rPr>
              <a:t> </a:t>
            </a:r>
            <a:r>
              <a:rPr sz="1864" b="1" dirty="0">
                <a:latin typeface="Calibri"/>
                <a:cs typeface="Calibri"/>
              </a:rPr>
              <a:t>and</a:t>
            </a:r>
            <a:r>
              <a:rPr sz="1864" b="1" spc="-60" dirty="0">
                <a:latin typeface="Calibri"/>
                <a:cs typeface="Calibri"/>
              </a:rPr>
              <a:t> </a:t>
            </a:r>
            <a:r>
              <a:rPr sz="1864" b="1" spc="-33" dirty="0">
                <a:latin typeface="Calibri"/>
                <a:cs typeface="Calibri"/>
              </a:rPr>
              <a:t>ICT</a:t>
            </a:r>
            <a:endParaRPr sz="1864" dirty="0">
              <a:latin typeface="Calibri"/>
              <a:cs typeface="Calibri"/>
            </a:endParaRPr>
          </a:p>
          <a:p>
            <a:pPr marL="2719544">
              <a:lnSpc>
                <a:spcPts val="2430"/>
              </a:lnSpc>
              <a:spcBef>
                <a:spcPts val="732"/>
              </a:spcBef>
            </a:pPr>
            <a:r>
              <a:rPr sz="2131" b="1" dirty="0">
                <a:solidFill>
                  <a:srgbClr val="FFFFFF"/>
                </a:solidFill>
                <a:latin typeface="Calibri"/>
                <a:cs typeface="Calibri"/>
              </a:rPr>
              <a:t>Smart</a:t>
            </a:r>
            <a:r>
              <a:rPr sz="2131" b="1" spc="-20" dirty="0">
                <a:solidFill>
                  <a:srgbClr val="FFFFFF"/>
                </a:solidFill>
                <a:latin typeface="Calibri"/>
                <a:cs typeface="Calibri"/>
              </a:rPr>
              <a:t> </a:t>
            </a:r>
            <a:r>
              <a:rPr sz="2131" b="1" spc="-13" dirty="0">
                <a:solidFill>
                  <a:srgbClr val="FFFFFF"/>
                </a:solidFill>
                <a:latin typeface="Calibri"/>
                <a:cs typeface="Calibri"/>
              </a:rPr>
              <a:t>Environment</a:t>
            </a:r>
            <a:endParaRPr sz="2131" dirty="0">
              <a:latin typeface="Calibri"/>
              <a:cs typeface="Calibri"/>
            </a:endParaRPr>
          </a:p>
          <a:p>
            <a:pPr marL="2873449" indent="-155594">
              <a:lnSpc>
                <a:spcPts val="2111"/>
              </a:lnSpc>
              <a:buFont typeface="Calibri"/>
              <a:buChar char="•"/>
              <a:tabLst>
                <a:tab pos="2874295" algn="l"/>
              </a:tabLst>
            </a:pPr>
            <a:r>
              <a:rPr sz="1864" b="1" dirty="0">
                <a:latin typeface="Calibri"/>
                <a:cs typeface="Calibri"/>
              </a:rPr>
              <a:t>Natural</a:t>
            </a:r>
            <a:r>
              <a:rPr sz="1864" b="1" spc="-107" dirty="0">
                <a:latin typeface="Calibri"/>
                <a:cs typeface="Calibri"/>
              </a:rPr>
              <a:t> </a:t>
            </a:r>
            <a:r>
              <a:rPr sz="1864" b="1" spc="-13" dirty="0">
                <a:latin typeface="Calibri"/>
                <a:cs typeface="Calibri"/>
              </a:rPr>
              <a:t>resources</a:t>
            </a:r>
            <a:endParaRPr sz="1864" dirty="0">
              <a:latin typeface="Calibri"/>
              <a:cs typeface="Calibri"/>
            </a:endParaRPr>
          </a:p>
          <a:p>
            <a:pPr marL="2719544">
              <a:lnSpc>
                <a:spcPts val="2430"/>
              </a:lnSpc>
              <a:spcBef>
                <a:spcPts val="726"/>
              </a:spcBef>
            </a:pPr>
            <a:r>
              <a:rPr sz="2131" b="1" dirty="0">
                <a:solidFill>
                  <a:srgbClr val="FFFFFF"/>
                </a:solidFill>
                <a:latin typeface="Calibri"/>
                <a:cs typeface="Calibri"/>
              </a:rPr>
              <a:t>Smart</a:t>
            </a:r>
            <a:r>
              <a:rPr sz="2131" b="1" spc="-20" dirty="0">
                <a:solidFill>
                  <a:srgbClr val="FFFFFF"/>
                </a:solidFill>
                <a:latin typeface="Calibri"/>
                <a:cs typeface="Calibri"/>
              </a:rPr>
              <a:t> </a:t>
            </a:r>
            <a:r>
              <a:rPr sz="2131" b="1" spc="-13" dirty="0">
                <a:solidFill>
                  <a:srgbClr val="FFFFFF"/>
                </a:solidFill>
                <a:latin typeface="Calibri"/>
                <a:cs typeface="Calibri"/>
              </a:rPr>
              <a:t>Living</a:t>
            </a:r>
            <a:endParaRPr sz="2131" dirty="0">
              <a:latin typeface="Calibri"/>
              <a:cs typeface="Calibri"/>
            </a:endParaRPr>
          </a:p>
          <a:p>
            <a:pPr marL="2873449" indent="-155594">
              <a:lnSpc>
                <a:spcPts val="2111"/>
              </a:lnSpc>
              <a:buFont typeface="Calibri"/>
              <a:buChar char="•"/>
              <a:tabLst>
                <a:tab pos="2874295" algn="l"/>
              </a:tabLst>
            </a:pPr>
            <a:r>
              <a:rPr sz="1864" b="1" dirty="0">
                <a:latin typeface="Calibri"/>
                <a:cs typeface="Calibri"/>
              </a:rPr>
              <a:t>Quality</a:t>
            </a:r>
            <a:r>
              <a:rPr sz="1864" b="1" spc="-27" dirty="0">
                <a:latin typeface="Calibri"/>
                <a:cs typeface="Calibri"/>
              </a:rPr>
              <a:t> </a:t>
            </a:r>
            <a:r>
              <a:rPr sz="1864" b="1" dirty="0">
                <a:latin typeface="Calibri"/>
                <a:cs typeface="Calibri"/>
              </a:rPr>
              <a:t>of</a:t>
            </a:r>
            <a:r>
              <a:rPr sz="1864" b="1" spc="-40" dirty="0">
                <a:latin typeface="Calibri"/>
                <a:cs typeface="Calibri"/>
              </a:rPr>
              <a:t> </a:t>
            </a:r>
            <a:r>
              <a:rPr sz="1864" b="1" spc="-27" dirty="0">
                <a:latin typeface="Calibri"/>
                <a:cs typeface="Calibri"/>
              </a:rPr>
              <a:t>life</a:t>
            </a:r>
            <a:endParaRPr sz="1864" dirty="0">
              <a:latin typeface="Calibri"/>
              <a:cs typeface="Calibri"/>
            </a:endParaRPr>
          </a:p>
        </p:txBody>
      </p:sp>
      <p:sp>
        <p:nvSpPr>
          <p:cNvPr id="35" name="object 35"/>
          <p:cNvSpPr txBox="1">
            <a:spLocks noGrp="1"/>
          </p:cNvSpPr>
          <p:nvPr>
            <p:ph type="sldNum" sz="quarter" idx="7"/>
          </p:nvPr>
        </p:nvSpPr>
        <p:spPr>
          <a:xfrm>
            <a:off x="8401557" y="4830038"/>
            <a:ext cx="247650" cy="179958"/>
          </a:xfrm>
          <a:prstGeom prst="rect">
            <a:avLst/>
          </a:prstGeom>
        </p:spPr>
        <p:txBody>
          <a:bodyPr vert="horz" wrap="square" lIns="0" tIns="0" rIns="0" bIns="0" rtlCol="0">
            <a:spAutoFit/>
          </a:bodyPr>
          <a:lstStyle>
            <a:defPPr>
              <a:defRPr kern="0"/>
            </a:defPPr>
            <a:lvl1pPr>
              <a:defRPr sz="1200" b="0" i="0">
                <a:solidFill>
                  <a:srgbClr val="888888"/>
                </a:solidFill>
                <a:latin typeface="Calibri"/>
                <a:cs typeface="Calibri"/>
              </a:defRPr>
            </a:lvl1pPr>
          </a:lstStyle>
          <a:p>
            <a:pPr marL="59194">
              <a:lnSpc>
                <a:spcPts val="1651"/>
              </a:lnSpc>
            </a:pPr>
            <a:fld id="{81D60167-4931-47E6-BA6A-407CBD079E47}" type="slidenum">
              <a:rPr lang="en-IN" spc="-25" smtClean="0"/>
              <a:pPr marL="44450">
                <a:lnSpc>
                  <a:spcPts val="1240"/>
                </a:lnSpc>
              </a:pPr>
              <a:t>39</a:t>
            </a:fld>
            <a:endParaRPr spc="-33"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C3DE9-FC88-6999-7801-42C12FBB84F5}"/>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7E808822-6F6A-C241-03BF-C12D770EE754}"/>
              </a:ext>
            </a:extLst>
          </p:cNvPr>
          <p:cNvPicPr>
            <a:picLocks noGrp="1" noChangeAspect="1"/>
          </p:cNvPicPr>
          <p:nvPr>
            <p:ph idx="1"/>
          </p:nvPr>
        </p:nvPicPr>
        <p:blipFill>
          <a:blip r:embed="rId2"/>
          <a:stretch>
            <a:fillRect/>
          </a:stretch>
        </p:blipFill>
        <p:spPr>
          <a:xfrm>
            <a:off x="375782" y="435755"/>
            <a:ext cx="9832930" cy="6187858"/>
          </a:xfrm>
        </p:spPr>
      </p:pic>
      <p:sp>
        <p:nvSpPr>
          <p:cNvPr id="8" name="TextBox 7">
            <a:extLst>
              <a:ext uri="{FF2B5EF4-FFF2-40B4-BE49-F238E27FC236}">
                <a16:creationId xmlns:a16="http://schemas.microsoft.com/office/drawing/2014/main" id="{6E012EC6-8A44-B3E9-6779-B302185A72FE}"/>
              </a:ext>
            </a:extLst>
          </p:cNvPr>
          <p:cNvSpPr txBox="1"/>
          <p:nvPr/>
        </p:nvSpPr>
        <p:spPr>
          <a:xfrm>
            <a:off x="955965" y="6248400"/>
            <a:ext cx="10558702" cy="369332"/>
          </a:xfrm>
          <a:prstGeom prst="rect">
            <a:avLst/>
          </a:prstGeom>
          <a:noFill/>
        </p:spPr>
        <p:txBody>
          <a:bodyPr wrap="square" rtlCol="0">
            <a:spAutoFit/>
          </a:bodyPr>
          <a:lstStyle/>
          <a:p>
            <a:r>
              <a:rPr lang="en-IN" dirty="0"/>
              <a:t>Source: Introduction to IOT,  NPTEL</a:t>
            </a:r>
          </a:p>
        </p:txBody>
      </p:sp>
    </p:spTree>
    <p:extLst>
      <p:ext uri="{BB962C8B-B14F-4D97-AF65-F5344CB8AC3E}">
        <p14:creationId xmlns:p14="http://schemas.microsoft.com/office/powerpoint/2010/main" val="32953338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CE477-65CB-5DA0-1757-1843394C149A}"/>
              </a:ext>
            </a:extLst>
          </p:cNvPr>
          <p:cNvSpPr>
            <a:spLocks noGrp="1"/>
          </p:cNvSpPr>
          <p:nvPr>
            <p:ph type="title"/>
          </p:nvPr>
        </p:nvSpPr>
        <p:spPr/>
        <p:txBody>
          <a:bodyPr/>
          <a:lstStyle/>
          <a:p>
            <a:r>
              <a:rPr lang="en-US" dirty="0"/>
              <a:t>Smart Economy </a:t>
            </a:r>
            <a:endParaRPr lang="en-IN" dirty="0"/>
          </a:p>
        </p:txBody>
      </p:sp>
      <p:pic>
        <p:nvPicPr>
          <p:cNvPr id="4" name="Content Placeholder 3">
            <a:extLst>
              <a:ext uri="{FF2B5EF4-FFF2-40B4-BE49-F238E27FC236}">
                <a16:creationId xmlns:a16="http://schemas.microsoft.com/office/drawing/2014/main" id="{B39F7D83-6738-638C-3E69-988BB82C4C15}"/>
              </a:ext>
            </a:extLst>
          </p:cNvPr>
          <p:cNvPicPr>
            <a:picLocks noGrp="1" noChangeAspect="1"/>
          </p:cNvPicPr>
          <p:nvPr>
            <p:ph idx="1"/>
          </p:nvPr>
        </p:nvPicPr>
        <p:blipFill>
          <a:blip r:embed="rId2"/>
          <a:stretch>
            <a:fillRect/>
          </a:stretch>
        </p:blipFill>
        <p:spPr>
          <a:xfrm>
            <a:off x="2258291" y="1468582"/>
            <a:ext cx="5735782" cy="4668981"/>
          </a:xfrm>
          <a:prstGeom prst="rect">
            <a:avLst/>
          </a:prstGeom>
        </p:spPr>
      </p:pic>
    </p:spTree>
    <p:extLst>
      <p:ext uri="{BB962C8B-B14F-4D97-AF65-F5344CB8AC3E}">
        <p14:creationId xmlns:p14="http://schemas.microsoft.com/office/powerpoint/2010/main" val="6360182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9515" y="811798"/>
            <a:ext cx="11448091" cy="572783"/>
          </a:xfrm>
          <a:prstGeom prst="rect">
            <a:avLst/>
          </a:prstGeom>
        </p:spPr>
        <p:txBody>
          <a:bodyPr vert="horz" wrap="square" lIns="0" tIns="18604" rIns="0" bIns="0" rtlCol="0" anchor="t">
            <a:spAutoFit/>
          </a:bodyPr>
          <a:lstStyle/>
          <a:p>
            <a:pPr marL="16913">
              <a:spcBef>
                <a:spcPts val="146"/>
              </a:spcBef>
            </a:pPr>
            <a:r>
              <a:rPr spc="-233" dirty="0"/>
              <a:t>Smart</a:t>
            </a:r>
            <a:r>
              <a:rPr spc="-47" dirty="0"/>
              <a:t> </a:t>
            </a:r>
            <a:r>
              <a:rPr spc="47" dirty="0"/>
              <a:t>Governance</a:t>
            </a:r>
          </a:p>
        </p:txBody>
      </p:sp>
      <p:pic>
        <p:nvPicPr>
          <p:cNvPr id="3" name="object 3"/>
          <p:cNvPicPr/>
          <p:nvPr/>
        </p:nvPicPr>
        <p:blipFill>
          <a:blip r:embed="rId2" cstate="print"/>
          <a:stretch>
            <a:fillRect/>
          </a:stretch>
        </p:blipFill>
        <p:spPr>
          <a:xfrm>
            <a:off x="3660607" y="1193342"/>
            <a:ext cx="4578539" cy="4314705"/>
          </a:xfrm>
          <a:prstGeom prst="rect">
            <a:avLst/>
          </a:prstGeom>
        </p:spPr>
      </p:pic>
      <p:sp>
        <p:nvSpPr>
          <p:cNvPr id="4" name="object 4"/>
          <p:cNvSpPr txBox="1">
            <a:spLocks noGrp="1"/>
          </p:cNvSpPr>
          <p:nvPr>
            <p:ph type="sldNum" sz="quarter" idx="7"/>
          </p:nvPr>
        </p:nvSpPr>
        <p:spPr>
          <a:xfrm>
            <a:off x="8401557" y="4830038"/>
            <a:ext cx="247650" cy="179958"/>
          </a:xfrm>
          <a:prstGeom prst="rect">
            <a:avLst/>
          </a:prstGeom>
        </p:spPr>
        <p:txBody>
          <a:bodyPr vert="horz" wrap="square" lIns="0" tIns="0" rIns="0" bIns="0" rtlCol="0">
            <a:spAutoFit/>
          </a:bodyPr>
          <a:lstStyle>
            <a:defPPr>
              <a:defRPr kern="0"/>
            </a:defPPr>
            <a:lvl1pPr>
              <a:defRPr sz="1200" b="0" i="0">
                <a:solidFill>
                  <a:srgbClr val="888888"/>
                </a:solidFill>
                <a:latin typeface="Calibri"/>
                <a:cs typeface="Calibri"/>
              </a:defRPr>
            </a:lvl1pPr>
          </a:lstStyle>
          <a:p>
            <a:pPr marL="44450">
              <a:lnSpc>
                <a:spcPts val="1240"/>
              </a:lnSpc>
            </a:pPr>
            <a:fld id="{81D60167-4931-47E6-BA6A-407CBD079E47}" type="slidenum">
              <a:rPr lang="en-IN" spc="-25" smtClean="0"/>
              <a:pPr marL="44450">
                <a:lnSpc>
                  <a:spcPts val="1240"/>
                </a:lnSpc>
              </a:pPr>
              <a:t>41</a:t>
            </a:fld>
            <a:endParaRPr spc="-33"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9515" y="811798"/>
            <a:ext cx="11448091" cy="572783"/>
          </a:xfrm>
          <a:prstGeom prst="rect">
            <a:avLst/>
          </a:prstGeom>
        </p:spPr>
        <p:txBody>
          <a:bodyPr vert="horz" wrap="square" lIns="0" tIns="18604" rIns="0" bIns="0" rtlCol="0" anchor="t">
            <a:spAutoFit/>
          </a:bodyPr>
          <a:lstStyle/>
          <a:p>
            <a:pPr marL="16913">
              <a:spcBef>
                <a:spcPts val="146"/>
              </a:spcBef>
            </a:pPr>
            <a:r>
              <a:rPr spc="-233" dirty="0"/>
              <a:t>Smart</a:t>
            </a:r>
            <a:r>
              <a:rPr spc="-47" dirty="0"/>
              <a:t> </a:t>
            </a:r>
            <a:r>
              <a:rPr spc="-13" dirty="0"/>
              <a:t>People</a:t>
            </a:r>
          </a:p>
        </p:txBody>
      </p:sp>
      <p:pic>
        <p:nvPicPr>
          <p:cNvPr id="3" name="object 3"/>
          <p:cNvPicPr/>
          <p:nvPr/>
        </p:nvPicPr>
        <p:blipFill>
          <a:blip r:embed="rId2" cstate="print"/>
          <a:stretch>
            <a:fillRect/>
          </a:stretch>
        </p:blipFill>
        <p:spPr>
          <a:xfrm>
            <a:off x="3457657" y="1193342"/>
            <a:ext cx="4578539" cy="4314705"/>
          </a:xfrm>
          <a:prstGeom prst="rect">
            <a:avLst/>
          </a:prstGeom>
        </p:spPr>
      </p:pic>
      <p:sp>
        <p:nvSpPr>
          <p:cNvPr id="4" name="object 4"/>
          <p:cNvSpPr txBox="1">
            <a:spLocks noGrp="1"/>
          </p:cNvSpPr>
          <p:nvPr>
            <p:ph type="sldNum" sz="quarter" idx="7"/>
          </p:nvPr>
        </p:nvSpPr>
        <p:spPr>
          <a:xfrm>
            <a:off x="8401557" y="4830038"/>
            <a:ext cx="247650" cy="179958"/>
          </a:xfrm>
          <a:prstGeom prst="rect">
            <a:avLst/>
          </a:prstGeom>
        </p:spPr>
        <p:txBody>
          <a:bodyPr vert="horz" wrap="square" lIns="0" tIns="0" rIns="0" bIns="0" rtlCol="0">
            <a:spAutoFit/>
          </a:bodyPr>
          <a:lstStyle>
            <a:defPPr>
              <a:defRPr kern="0"/>
            </a:defPPr>
            <a:lvl1pPr>
              <a:defRPr sz="1200" b="0" i="0">
                <a:solidFill>
                  <a:srgbClr val="888888"/>
                </a:solidFill>
                <a:latin typeface="Calibri"/>
                <a:cs typeface="Calibri"/>
              </a:defRPr>
            </a:lvl1pPr>
          </a:lstStyle>
          <a:p>
            <a:pPr marL="44450">
              <a:lnSpc>
                <a:spcPts val="1240"/>
              </a:lnSpc>
            </a:pPr>
            <a:fld id="{81D60167-4931-47E6-BA6A-407CBD079E47}" type="slidenum">
              <a:rPr lang="en-IN" spc="-25" smtClean="0"/>
              <a:pPr marL="44450">
                <a:lnSpc>
                  <a:spcPts val="1240"/>
                </a:lnSpc>
              </a:pPr>
              <a:t>42</a:t>
            </a:fld>
            <a:endParaRPr spc="-33"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9515" y="811798"/>
            <a:ext cx="11448091" cy="572783"/>
          </a:xfrm>
          <a:prstGeom prst="rect">
            <a:avLst/>
          </a:prstGeom>
        </p:spPr>
        <p:txBody>
          <a:bodyPr vert="horz" wrap="square" lIns="0" tIns="18604" rIns="0" bIns="0" rtlCol="0" anchor="t">
            <a:spAutoFit/>
          </a:bodyPr>
          <a:lstStyle/>
          <a:p>
            <a:pPr marL="16913">
              <a:spcBef>
                <a:spcPts val="146"/>
              </a:spcBef>
            </a:pPr>
            <a:r>
              <a:rPr spc="-233" dirty="0"/>
              <a:t>Smart</a:t>
            </a:r>
            <a:r>
              <a:rPr spc="-47" dirty="0"/>
              <a:t> </a:t>
            </a:r>
            <a:r>
              <a:rPr spc="-100" dirty="0"/>
              <a:t>Mobility</a:t>
            </a:r>
          </a:p>
        </p:txBody>
      </p:sp>
      <p:pic>
        <p:nvPicPr>
          <p:cNvPr id="3" name="object 3"/>
          <p:cNvPicPr/>
          <p:nvPr/>
        </p:nvPicPr>
        <p:blipFill>
          <a:blip r:embed="rId2" cstate="print"/>
          <a:stretch>
            <a:fillRect/>
          </a:stretch>
        </p:blipFill>
        <p:spPr>
          <a:xfrm>
            <a:off x="3762082" y="1193342"/>
            <a:ext cx="4578539" cy="4314705"/>
          </a:xfrm>
          <a:prstGeom prst="rect">
            <a:avLst/>
          </a:prstGeom>
        </p:spPr>
      </p:pic>
      <p:sp>
        <p:nvSpPr>
          <p:cNvPr id="4" name="object 4"/>
          <p:cNvSpPr txBox="1">
            <a:spLocks noGrp="1"/>
          </p:cNvSpPr>
          <p:nvPr>
            <p:ph type="sldNum" sz="quarter" idx="7"/>
          </p:nvPr>
        </p:nvSpPr>
        <p:spPr>
          <a:xfrm>
            <a:off x="8401557" y="4830038"/>
            <a:ext cx="247650" cy="179958"/>
          </a:xfrm>
          <a:prstGeom prst="rect">
            <a:avLst/>
          </a:prstGeom>
        </p:spPr>
        <p:txBody>
          <a:bodyPr vert="horz" wrap="square" lIns="0" tIns="0" rIns="0" bIns="0" rtlCol="0">
            <a:spAutoFit/>
          </a:bodyPr>
          <a:lstStyle>
            <a:defPPr>
              <a:defRPr kern="0"/>
            </a:defPPr>
            <a:lvl1pPr>
              <a:defRPr sz="1200" b="0" i="0">
                <a:solidFill>
                  <a:srgbClr val="888888"/>
                </a:solidFill>
                <a:latin typeface="Calibri"/>
                <a:cs typeface="Calibri"/>
              </a:defRPr>
            </a:lvl1pPr>
          </a:lstStyle>
          <a:p>
            <a:pPr marL="44450">
              <a:lnSpc>
                <a:spcPts val="1240"/>
              </a:lnSpc>
            </a:pPr>
            <a:fld id="{81D60167-4931-47E6-BA6A-407CBD079E47}" type="slidenum">
              <a:rPr lang="en-IN" spc="-25" smtClean="0"/>
              <a:pPr marL="44450">
                <a:lnSpc>
                  <a:spcPts val="1240"/>
                </a:lnSpc>
              </a:pPr>
              <a:t>43</a:t>
            </a:fld>
            <a:endParaRPr spc="-33"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9515" y="811798"/>
            <a:ext cx="11448091" cy="572783"/>
          </a:xfrm>
          <a:prstGeom prst="rect">
            <a:avLst/>
          </a:prstGeom>
        </p:spPr>
        <p:txBody>
          <a:bodyPr vert="horz" wrap="square" lIns="0" tIns="18604" rIns="0" bIns="0" rtlCol="0" anchor="t">
            <a:spAutoFit/>
          </a:bodyPr>
          <a:lstStyle/>
          <a:p>
            <a:pPr marL="16913">
              <a:spcBef>
                <a:spcPts val="146"/>
              </a:spcBef>
            </a:pPr>
            <a:r>
              <a:rPr spc="-233" dirty="0"/>
              <a:t>Smart</a:t>
            </a:r>
            <a:r>
              <a:rPr spc="-47" dirty="0"/>
              <a:t> </a:t>
            </a:r>
            <a:r>
              <a:rPr spc="-152" dirty="0"/>
              <a:t>Environment</a:t>
            </a:r>
          </a:p>
        </p:txBody>
      </p:sp>
      <p:pic>
        <p:nvPicPr>
          <p:cNvPr id="3" name="object 3"/>
          <p:cNvPicPr/>
          <p:nvPr/>
        </p:nvPicPr>
        <p:blipFill>
          <a:blip r:embed="rId2" cstate="print"/>
          <a:stretch>
            <a:fillRect/>
          </a:stretch>
        </p:blipFill>
        <p:spPr>
          <a:xfrm>
            <a:off x="3498246" y="1410146"/>
            <a:ext cx="4740899" cy="4464888"/>
          </a:xfrm>
          <a:prstGeom prst="rect">
            <a:avLst/>
          </a:prstGeom>
        </p:spPr>
      </p:pic>
      <p:sp>
        <p:nvSpPr>
          <p:cNvPr id="4" name="object 4"/>
          <p:cNvSpPr txBox="1">
            <a:spLocks noGrp="1"/>
          </p:cNvSpPr>
          <p:nvPr>
            <p:ph type="sldNum" sz="quarter" idx="7"/>
          </p:nvPr>
        </p:nvSpPr>
        <p:spPr>
          <a:xfrm>
            <a:off x="8401557" y="4830038"/>
            <a:ext cx="247650" cy="179958"/>
          </a:xfrm>
          <a:prstGeom prst="rect">
            <a:avLst/>
          </a:prstGeom>
        </p:spPr>
        <p:txBody>
          <a:bodyPr vert="horz" wrap="square" lIns="0" tIns="0" rIns="0" bIns="0" rtlCol="0">
            <a:spAutoFit/>
          </a:bodyPr>
          <a:lstStyle>
            <a:defPPr>
              <a:defRPr kern="0"/>
            </a:defPPr>
            <a:lvl1pPr>
              <a:defRPr sz="1200" b="0" i="0">
                <a:solidFill>
                  <a:srgbClr val="888888"/>
                </a:solidFill>
                <a:latin typeface="Calibri"/>
                <a:cs typeface="Calibri"/>
              </a:defRPr>
            </a:lvl1pPr>
          </a:lstStyle>
          <a:p>
            <a:pPr marL="44450">
              <a:lnSpc>
                <a:spcPts val="1240"/>
              </a:lnSpc>
            </a:pPr>
            <a:fld id="{81D60167-4931-47E6-BA6A-407CBD079E47}" type="slidenum">
              <a:rPr lang="en-IN" spc="-25" smtClean="0"/>
              <a:pPr marL="44450">
                <a:lnSpc>
                  <a:spcPts val="1240"/>
                </a:lnSpc>
              </a:pPr>
              <a:t>44</a:t>
            </a:fld>
            <a:endParaRPr spc="-33"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9515" y="811798"/>
            <a:ext cx="11448091" cy="572783"/>
          </a:xfrm>
          <a:prstGeom prst="rect">
            <a:avLst/>
          </a:prstGeom>
        </p:spPr>
        <p:txBody>
          <a:bodyPr vert="horz" wrap="square" lIns="0" tIns="18604" rIns="0" bIns="0" rtlCol="0" anchor="t">
            <a:spAutoFit/>
          </a:bodyPr>
          <a:lstStyle/>
          <a:p>
            <a:pPr marL="16913">
              <a:spcBef>
                <a:spcPts val="146"/>
              </a:spcBef>
            </a:pPr>
            <a:r>
              <a:rPr spc="-233" dirty="0"/>
              <a:t>Smart</a:t>
            </a:r>
            <a:r>
              <a:rPr spc="-47" dirty="0"/>
              <a:t> </a:t>
            </a:r>
            <a:r>
              <a:rPr spc="-160" dirty="0"/>
              <a:t>Living</a:t>
            </a:r>
          </a:p>
        </p:txBody>
      </p:sp>
      <p:pic>
        <p:nvPicPr>
          <p:cNvPr id="3" name="object 3"/>
          <p:cNvPicPr/>
          <p:nvPr/>
        </p:nvPicPr>
        <p:blipFill>
          <a:blip r:embed="rId2" cstate="print"/>
          <a:stretch>
            <a:fillRect/>
          </a:stretch>
        </p:blipFill>
        <p:spPr>
          <a:xfrm>
            <a:off x="3457657" y="1193341"/>
            <a:ext cx="4801784" cy="4521714"/>
          </a:xfrm>
          <a:prstGeom prst="rect">
            <a:avLst/>
          </a:prstGeom>
        </p:spPr>
      </p:pic>
      <p:sp>
        <p:nvSpPr>
          <p:cNvPr id="4" name="object 4"/>
          <p:cNvSpPr txBox="1">
            <a:spLocks noGrp="1"/>
          </p:cNvSpPr>
          <p:nvPr>
            <p:ph type="sldNum" sz="quarter" idx="7"/>
          </p:nvPr>
        </p:nvSpPr>
        <p:spPr>
          <a:xfrm>
            <a:off x="8401557" y="4830038"/>
            <a:ext cx="247650" cy="179958"/>
          </a:xfrm>
          <a:prstGeom prst="rect">
            <a:avLst/>
          </a:prstGeom>
        </p:spPr>
        <p:txBody>
          <a:bodyPr vert="horz" wrap="square" lIns="0" tIns="0" rIns="0" bIns="0" rtlCol="0">
            <a:spAutoFit/>
          </a:bodyPr>
          <a:lstStyle>
            <a:defPPr>
              <a:defRPr kern="0"/>
            </a:defPPr>
            <a:lvl1pPr>
              <a:defRPr sz="1200" b="0" i="0">
                <a:solidFill>
                  <a:srgbClr val="888888"/>
                </a:solidFill>
                <a:latin typeface="Calibri"/>
                <a:cs typeface="Calibri"/>
              </a:defRPr>
            </a:lvl1pPr>
          </a:lstStyle>
          <a:p>
            <a:pPr marL="44450">
              <a:lnSpc>
                <a:spcPts val="1240"/>
              </a:lnSpc>
            </a:pPr>
            <a:fld id="{81D60167-4931-47E6-BA6A-407CBD079E47}" type="slidenum">
              <a:rPr lang="en-IN" spc="-25" smtClean="0"/>
              <a:pPr marL="44450">
                <a:lnSpc>
                  <a:spcPts val="1240"/>
                </a:lnSpc>
              </a:pPr>
              <a:t>45</a:t>
            </a:fld>
            <a:endParaRPr spc="-33"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9515" y="811798"/>
            <a:ext cx="11448091" cy="572783"/>
          </a:xfrm>
          <a:prstGeom prst="rect">
            <a:avLst/>
          </a:prstGeom>
        </p:spPr>
        <p:txBody>
          <a:bodyPr vert="horz" wrap="square" lIns="0" tIns="18604" rIns="0" bIns="0" rtlCol="0" anchor="t">
            <a:spAutoFit/>
          </a:bodyPr>
          <a:lstStyle/>
          <a:p>
            <a:pPr marL="16913">
              <a:spcBef>
                <a:spcPts val="146"/>
              </a:spcBef>
            </a:pPr>
            <a:r>
              <a:rPr spc="-152" dirty="0"/>
              <a:t>Current</a:t>
            </a:r>
            <a:r>
              <a:rPr spc="-127" dirty="0"/>
              <a:t> </a:t>
            </a:r>
            <a:r>
              <a:rPr spc="-33" dirty="0"/>
              <a:t>Focus</a:t>
            </a:r>
            <a:r>
              <a:rPr spc="-180" dirty="0"/>
              <a:t> </a:t>
            </a:r>
            <a:r>
              <a:rPr spc="-13" dirty="0"/>
              <a:t>Areas</a:t>
            </a:r>
          </a:p>
        </p:txBody>
      </p:sp>
      <p:sp>
        <p:nvSpPr>
          <p:cNvPr id="4" name="object 4"/>
          <p:cNvSpPr txBox="1">
            <a:spLocks noGrp="1"/>
          </p:cNvSpPr>
          <p:nvPr>
            <p:ph type="sldNum" sz="quarter" idx="7"/>
          </p:nvPr>
        </p:nvSpPr>
        <p:spPr>
          <a:xfrm>
            <a:off x="8401557" y="4830038"/>
            <a:ext cx="247650" cy="179958"/>
          </a:xfrm>
          <a:prstGeom prst="rect">
            <a:avLst/>
          </a:prstGeom>
        </p:spPr>
        <p:txBody>
          <a:bodyPr vert="horz" wrap="square" lIns="0" tIns="0" rIns="0" bIns="0" rtlCol="0">
            <a:spAutoFit/>
          </a:bodyPr>
          <a:lstStyle>
            <a:defPPr>
              <a:defRPr kern="0"/>
            </a:defPPr>
            <a:lvl1pPr>
              <a:defRPr sz="1200" b="0" i="0">
                <a:solidFill>
                  <a:srgbClr val="888888"/>
                </a:solidFill>
                <a:latin typeface="Calibri"/>
                <a:cs typeface="Calibri"/>
              </a:defRPr>
            </a:lvl1pPr>
          </a:lstStyle>
          <a:p>
            <a:pPr marL="44450">
              <a:lnSpc>
                <a:spcPts val="1240"/>
              </a:lnSpc>
            </a:pPr>
            <a:fld id="{81D60167-4931-47E6-BA6A-407CBD079E47}" type="slidenum">
              <a:rPr lang="en-IN" spc="-25" smtClean="0"/>
              <a:pPr marL="44450">
                <a:lnSpc>
                  <a:spcPts val="1240"/>
                </a:lnSpc>
              </a:pPr>
              <a:t>46</a:t>
            </a:fld>
            <a:endParaRPr spc="-33" dirty="0"/>
          </a:p>
        </p:txBody>
      </p:sp>
      <p:sp>
        <p:nvSpPr>
          <p:cNvPr id="3" name="object 3"/>
          <p:cNvSpPr txBox="1"/>
          <p:nvPr/>
        </p:nvSpPr>
        <p:spPr>
          <a:xfrm>
            <a:off x="721628" y="1515957"/>
            <a:ext cx="6621281" cy="4959414"/>
          </a:xfrm>
          <a:prstGeom prst="rect">
            <a:avLst/>
          </a:prstGeom>
        </p:spPr>
        <p:txBody>
          <a:bodyPr vert="horz" wrap="square" lIns="0" tIns="119233" rIns="0" bIns="0" rtlCol="0">
            <a:spAutoFit/>
          </a:bodyPr>
          <a:lstStyle/>
          <a:p>
            <a:pPr marL="475244" indent="-459177">
              <a:spcBef>
                <a:spcPts val="939"/>
              </a:spcBef>
              <a:buFont typeface="Wingdings"/>
              <a:buChar char=""/>
              <a:tabLst>
                <a:tab pos="476089" algn="l"/>
              </a:tabLst>
            </a:pPr>
            <a:r>
              <a:rPr sz="3196" dirty="0">
                <a:latin typeface="Calibri"/>
                <a:cs typeface="Calibri"/>
              </a:rPr>
              <a:t>Smart</a:t>
            </a:r>
            <a:r>
              <a:rPr sz="3196" spc="-40" dirty="0">
                <a:latin typeface="Calibri"/>
                <a:cs typeface="Calibri"/>
              </a:rPr>
              <a:t> </a:t>
            </a:r>
            <a:r>
              <a:rPr sz="3196" spc="-13" dirty="0">
                <a:latin typeface="Calibri"/>
                <a:cs typeface="Calibri"/>
              </a:rPr>
              <a:t>Homes</a:t>
            </a:r>
            <a:endParaRPr sz="3196" dirty="0">
              <a:latin typeface="Calibri"/>
              <a:cs typeface="Calibri"/>
            </a:endParaRPr>
          </a:p>
          <a:p>
            <a:pPr marL="1007145" lvl="1" indent="-382225">
              <a:spcBef>
                <a:spcPts val="666"/>
              </a:spcBef>
              <a:buFont typeface="Wingdings"/>
              <a:buChar char=""/>
              <a:tabLst>
                <a:tab pos="1007145" algn="l"/>
                <a:tab pos="1007990" algn="l"/>
              </a:tabLst>
            </a:pPr>
            <a:r>
              <a:rPr sz="2663" dirty="0">
                <a:latin typeface="Calibri"/>
                <a:cs typeface="Calibri"/>
              </a:rPr>
              <a:t>Health</a:t>
            </a:r>
            <a:r>
              <a:rPr sz="2663" spc="-20" dirty="0">
                <a:latin typeface="Calibri"/>
                <a:cs typeface="Calibri"/>
              </a:rPr>
              <a:t> </a:t>
            </a:r>
            <a:r>
              <a:rPr sz="2663" spc="-13" dirty="0">
                <a:latin typeface="Calibri"/>
                <a:cs typeface="Calibri"/>
              </a:rPr>
              <a:t>monitoring.</a:t>
            </a:r>
            <a:endParaRPr sz="2663" dirty="0">
              <a:latin typeface="Calibri"/>
              <a:cs typeface="Calibri"/>
            </a:endParaRPr>
          </a:p>
          <a:p>
            <a:pPr marL="1007145" lvl="1" indent="-382225">
              <a:spcBef>
                <a:spcPts val="645"/>
              </a:spcBef>
              <a:buFont typeface="Wingdings"/>
              <a:buChar char=""/>
              <a:tabLst>
                <a:tab pos="1007145" algn="l"/>
                <a:tab pos="1007990" algn="l"/>
              </a:tabLst>
            </a:pPr>
            <a:r>
              <a:rPr sz="2663" dirty="0">
                <a:latin typeface="Calibri"/>
                <a:cs typeface="Calibri"/>
              </a:rPr>
              <a:t>Conservation</a:t>
            </a:r>
            <a:r>
              <a:rPr sz="2663" spc="-67" dirty="0">
                <a:latin typeface="Calibri"/>
                <a:cs typeface="Calibri"/>
              </a:rPr>
              <a:t> </a:t>
            </a:r>
            <a:r>
              <a:rPr sz="2663" dirty="0">
                <a:latin typeface="Calibri"/>
                <a:cs typeface="Calibri"/>
              </a:rPr>
              <a:t>of</a:t>
            </a:r>
            <a:r>
              <a:rPr sz="2663" spc="-107" dirty="0">
                <a:latin typeface="Calibri"/>
                <a:cs typeface="Calibri"/>
              </a:rPr>
              <a:t> </a:t>
            </a:r>
            <a:r>
              <a:rPr sz="2663" dirty="0">
                <a:latin typeface="Calibri"/>
                <a:cs typeface="Calibri"/>
              </a:rPr>
              <a:t>resources</a:t>
            </a:r>
            <a:r>
              <a:rPr sz="2663" spc="-40" dirty="0">
                <a:latin typeface="Calibri"/>
                <a:cs typeface="Calibri"/>
              </a:rPr>
              <a:t> </a:t>
            </a:r>
            <a:r>
              <a:rPr sz="2663" dirty="0">
                <a:latin typeface="Calibri"/>
                <a:cs typeface="Calibri"/>
              </a:rPr>
              <a:t>(e.g.</a:t>
            </a:r>
            <a:r>
              <a:rPr sz="2663" spc="-67" dirty="0">
                <a:latin typeface="Calibri"/>
                <a:cs typeface="Calibri"/>
              </a:rPr>
              <a:t> </a:t>
            </a:r>
            <a:r>
              <a:rPr sz="2663" spc="-13" dirty="0">
                <a:latin typeface="Calibri"/>
                <a:cs typeface="Calibri"/>
              </a:rPr>
              <a:t>electricity,</a:t>
            </a:r>
            <a:r>
              <a:rPr sz="2663" spc="-40" dirty="0">
                <a:latin typeface="Calibri"/>
                <a:cs typeface="Calibri"/>
              </a:rPr>
              <a:t> </a:t>
            </a:r>
            <a:r>
              <a:rPr sz="2663" spc="-47" dirty="0">
                <a:latin typeface="Calibri"/>
                <a:cs typeface="Calibri"/>
              </a:rPr>
              <a:t>water,</a:t>
            </a:r>
            <a:r>
              <a:rPr sz="2663" spc="-73" dirty="0">
                <a:latin typeface="Calibri"/>
                <a:cs typeface="Calibri"/>
              </a:rPr>
              <a:t> </a:t>
            </a:r>
            <a:r>
              <a:rPr sz="2663" spc="-13" dirty="0">
                <a:latin typeface="Calibri"/>
                <a:cs typeface="Calibri"/>
              </a:rPr>
              <a:t>fuel).</a:t>
            </a:r>
            <a:endParaRPr sz="2663" dirty="0">
              <a:latin typeface="Calibri"/>
              <a:cs typeface="Calibri"/>
            </a:endParaRPr>
          </a:p>
          <a:p>
            <a:pPr marL="1007145" lvl="1" indent="-382225">
              <a:spcBef>
                <a:spcPts val="639"/>
              </a:spcBef>
              <a:buFont typeface="Wingdings"/>
              <a:buChar char=""/>
              <a:tabLst>
                <a:tab pos="1007145" algn="l"/>
                <a:tab pos="1007990" algn="l"/>
              </a:tabLst>
            </a:pPr>
            <a:r>
              <a:rPr sz="2663" dirty="0">
                <a:latin typeface="Calibri"/>
                <a:cs typeface="Calibri"/>
              </a:rPr>
              <a:t>Security</a:t>
            </a:r>
            <a:r>
              <a:rPr sz="2663" spc="-20" dirty="0">
                <a:latin typeface="Calibri"/>
                <a:cs typeface="Calibri"/>
              </a:rPr>
              <a:t> </a:t>
            </a:r>
            <a:r>
              <a:rPr sz="2663" dirty="0">
                <a:latin typeface="Calibri"/>
                <a:cs typeface="Calibri"/>
              </a:rPr>
              <a:t>and</a:t>
            </a:r>
            <a:r>
              <a:rPr sz="2663" spc="-53" dirty="0">
                <a:latin typeface="Calibri"/>
                <a:cs typeface="Calibri"/>
              </a:rPr>
              <a:t> </a:t>
            </a:r>
            <a:r>
              <a:rPr sz="2663" spc="-13" dirty="0">
                <a:latin typeface="Calibri"/>
                <a:cs typeface="Calibri"/>
              </a:rPr>
              <a:t>safety.</a:t>
            </a:r>
            <a:endParaRPr sz="2663" dirty="0">
              <a:latin typeface="Calibri"/>
              <a:cs typeface="Calibri"/>
            </a:endParaRPr>
          </a:p>
          <a:p>
            <a:pPr marL="475244" indent="-459177">
              <a:spcBef>
                <a:spcPts val="746"/>
              </a:spcBef>
              <a:buFont typeface="Wingdings"/>
              <a:buChar char=""/>
              <a:tabLst>
                <a:tab pos="476089" algn="l"/>
              </a:tabLst>
            </a:pPr>
            <a:r>
              <a:rPr sz="3196" dirty="0">
                <a:latin typeface="Calibri"/>
                <a:cs typeface="Calibri"/>
              </a:rPr>
              <a:t>Smart</a:t>
            </a:r>
            <a:r>
              <a:rPr sz="3196" spc="-73" dirty="0">
                <a:latin typeface="Calibri"/>
                <a:cs typeface="Calibri"/>
              </a:rPr>
              <a:t> </a:t>
            </a:r>
            <a:r>
              <a:rPr sz="3196" dirty="0">
                <a:latin typeface="Calibri"/>
                <a:cs typeface="Calibri"/>
              </a:rPr>
              <a:t>Parking</a:t>
            </a:r>
            <a:r>
              <a:rPr sz="3196" spc="-87" dirty="0">
                <a:latin typeface="Calibri"/>
                <a:cs typeface="Calibri"/>
              </a:rPr>
              <a:t> </a:t>
            </a:r>
            <a:r>
              <a:rPr sz="3196" spc="-27" dirty="0">
                <a:latin typeface="Calibri"/>
                <a:cs typeface="Calibri"/>
              </a:rPr>
              <a:t>Lots</a:t>
            </a:r>
            <a:endParaRPr sz="3196" dirty="0">
              <a:latin typeface="Calibri"/>
              <a:cs typeface="Calibri"/>
            </a:endParaRPr>
          </a:p>
          <a:p>
            <a:pPr marL="1007145" lvl="1" indent="-382225">
              <a:spcBef>
                <a:spcPts val="666"/>
              </a:spcBef>
              <a:buFont typeface="Wingdings"/>
              <a:buChar char=""/>
              <a:tabLst>
                <a:tab pos="1007145" algn="l"/>
                <a:tab pos="1007990" algn="l"/>
              </a:tabLst>
            </a:pPr>
            <a:r>
              <a:rPr sz="2663" dirty="0">
                <a:latin typeface="Calibri"/>
                <a:cs typeface="Calibri"/>
              </a:rPr>
              <a:t>Auto</a:t>
            </a:r>
            <a:r>
              <a:rPr sz="2663" spc="-73" dirty="0">
                <a:latin typeface="Calibri"/>
                <a:cs typeface="Calibri"/>
              </a:rPr>
              <a:t> </a:t>
            </a:r>
            <a:r>
              <a:rPr sz="2663" dirty="0">
                <a:latin typeface="Calibri"/>
                <a:cs typeface="Calibri"/>
              </a:rPr>
              <a:t>routing</a:t>
            </a:r>
            <a:r>
              <a:rPr sz="2663" spc="-100" dirty="0">
                <a:latin typeface="Calibri"/>
                <a:cs typeface="Calibri"/>
              </a:rPr>
              <a:t> </a:t>
            </a:r>
            <a:r>
              <a:rPr sz="2663" dirty="0">
                <a:latin typeface="Calibri"/>
                <a:cs typeface="Calibri"/>
              </a:rPr>
              <a:t>of</a:t>
            </a:r>
            <a:r>
              <a:rPr sz="2663" spc="-80" dirty="0">
                <a:latin typeface="Calibri"/>
                <a:cs typeface="Calibri"/>
              </a:rPr>
              <a:t> </a:t>
            </a:r>
            <a:r>
              <a:rPr sz="2663" dirty="0">
                <a:latin typeface="Calibri"/>
                <a:cs typeface="Calibri"/>
              </a:rPr>
              <a:t>vehicles</a:t>
            </a:r>
            <a:r>
              <a:rPr sz="2663" spc="33" dirty="0">
                <a:latin typeface="Calibri"/>
                <a:cs typeface="Calibri"/>
              </a:rPr>
              <a:t> </a:t>
            </a:r>
            <a:r>
              <a:rPr sz="2663" dirty="0">
                <a:latin typeface="Calibri"/>
                <a:cs typeface="Calibri"/>
              </a:rPr>
              <a:t>to</a:t>
            </a:r>
            <a:r>
              <a:rPr sz="2663" spc="-93" dirty="0">
                <a:latin typeface="Calibri"/>
                <a:cs typeface="Calibri"/>
              </a:rPr>
              <a:t> </a:t>
            </a:r>
            <a:r>
              <a:rPr sz="2663" dirty="0">
                <a:latin typeface="Calibri"/>
                <a:cs typeface="Calibri"/>
              </a:rPr>
              <a:t>empty</a:t>
            </a:r>
            <a:r>
              <a:rPr sz="2663" spc="-33" dirty="0">
                <a:latin typeface="Calibri"/>
                <a:cs typeface="Calibri"/>
              </a:rPr>
              <a:t> </a:t>
            </a:r>
            <a:r>
              <a:rPr sz="2663" spc="-13" dirty="0">
                <a:latin typeface="Calibri"/>
                <a:cs typeface="Calibri"/>
              </a:rPr>
              <a:t>slots.</a:t>
            </a:r>
            <a:endParaRPr sz="2663" dirty="0">
              <a:latin typeface="Calibri"/>
              <a:cs typeface="Calibri"/>
            </a:endParaRPr>
          </a:p>
          <a:p>
            <a:pPr marL="1007145" lvl="1" indent="-382225">
              <a:spcBef>
                <a:spcPts val="639"/>
              </a:spcBef>
              <a:buFont typeface="Wingdings"/>
              <a:buChar char=""/>
              <a:tabLst>
                <a:tab pos="1007145" algn="l"/>
                <a:tab pos="1007990" algn="l"/>
              </a:tabLst>
            </a:pPr>
            <a:r>
              <a:rPr sz="2663" dirty="0">
                <a:latin typeface="Calibri"/>
                <a:cs typeface="Calibri"/>
              </a:rPr>
              <a:t>Auto</a:t>
            </a:r>
            <a:r>
              <a:rPr sz="2663" spc="-80" dirty="0">
                <a:latin typeface="Calibri"/>
                <a:cs typeface="Calibri"/>
              </a:rPr>
              <a:t> </a:t>
            </a:r>
            <a:r>
              <a:rPr sz="2663" dirty="0">
                <a:latin typeface="Calibri"/>
                <a:cs typeface="Calibri"/>
              </a:rPr>
              <a:t>charging</a:t>
            </a:r>
            <a:r>
              <a:rPr sz="2663" spc="-73" dirty="0">
                <a:latin typeface="Calibri"/>
                <a:cs typeface="Calibri"/>
              </a:rPr>
              <a:t> </a:t>
            </a:r>
            <a:r>
              <a:rPr sz="2663" dirty="0">
                <a:latin typeface="Calibri"/>
                <a:cs typeface="Calibri"/>
              </a:rPr>
              <a:t>for</a:t>
            </a:r>
            <a:r>
              <a:rPr sz="2663" spc="-40" dirty="0">
                <a:latin typeface="Calibri"/>
                <a:cs typeface="Calibri"/>
              </a:rPr>
              <a:t> </a:t>
            </a:r>
            <a:r>
              <a:rPr sz="2663" dirty="0">
                <a:latin typeface="Calibri"/>
                <a:cs typeface="Calibri"/>
              </a:rPr>
              <a:t>services</a:t>
            </a:r>
            <a:r>
              <a:rPr sz="2663" spc="-13" dirty="0">
                <a:latin typeface="Calibri"/>
                <a:cs typeface="Calibri"/>
              </a:rPr>
              <a:t> provided.</a:t>
            </a:r>
            <a:endParaRPr sz="2663" dirty="0">
              <a:latin typeface="Calibri"/>
              <a:cs typeface="Calibri"/>
            </a:endParaRPr>
          </a:p>
          <a:p>
            <a:pPr marL="1007145" lvl="1" indent="-382225">
              <a:spcBef>
                <a:spcPts val="639"/>
              </a:spcBef>
              <a:buFont typeface="Wingdings"/>
              <a:buChar char=""/>
              <a:tabLst>
                <a:tab pos="1007145" algn="l"/>
                <a:tab pos="1007990" algn="l"/>
              </a:tabLst>
            </a:pPr>
            <a:r>
              <a:rPr sz="2663" dirty="0">
                <a:latin typeface="Calibri"/>
                <a:cs typeface="Calibri"/>
              </a:rPr>
              <a:t>Detection</a:t>
            </a:r>
            <a:r>
              <a:rPr sz="2663" spc="-33" dirty="0">
                <a:latin typeface="Calibri"/>
                <a:cs typeface="Calibri"/>
              </a:rPr>
              <a:t> </a:t>
            </a:r>
            <a:r>
              <a:rPr sz="2663" dirty="0">
                <a:latin typeface="Calibri"/>
                <a:cs typeface="Calibri"/>
              </a:rPr>
              <a:t>of</a:t>
            </a:r>
            <a:r>
              <a:rPr sz="2663" spc="-73" dirty="0">
                <a:latin typeface="Calibri"/>
                <a:cs typeface="Calibri"/>
              </a:rPr>
              <a:t> </a:t>
            </a:r>
            <a:r>
              <a:rPr sz="2663" dirty="0">
                <a:latin typeface="Calibri"/>
                <a:cs typeface="Calibri"/>
              </a:rPr>
              <a:t>vacant</a:t>
            </a:r>
            <a:r>
              <a:rPr sz="2663" spc="-33" dirty="0">
                <a:latin typeface="Calibri"/>
                <a:cs typeface="Calibri"/>
              </a:rPr>
              <a:t> </a:t>
            </a:r>
            <a:r>
              <a:rPr sz="2663" dirty="0">
                <a:latin typeface="Calibri"/>
                <a:cs typeface="Calibri"/>
              </a:rPr>
              <a:t>slots</a:t>
            </a:r>
            <a:r>
              <a:rPr sz="2663" spc="-20" dirty="0">
                <a:latin typeface="Calibri"/>
                <a:cs typeface="Calibri"/>
              </a:rPr>
              <a:t> </a:t>
            </a:r>
            <a:r>
              <a:rPr sz="2663" dirty="0">
                <a:latin typeface="Calibri"/>
                <a:cs typeface="Calibri"/>
              </a:rPr>
              <a:t>in</a:t>
            </a:r>
            <a:r>
              <a:rPr sz="2663" spc="-60" dirty="0">
                <a:latin typeface="Calibri"/>
                <a:cs typeface="Calibri"/>
              </a:rPr>
              <a:t> </a:t>
            </a:r>
            <a:r>
              <a:rPr sz="2663" dirty="0">
                <a:latin typeface="Calibri"/>
                <a:cs typeface="Calibri"/>
              </a:rPr>
              <a:t>the</a:t>
            </a:r>
            <a:r>
              <a:rPr sz="2663" spc="-73" dirty="0">
                <a:latin typeface="Calibri"/>
                <a:cs typeface="Calibri"/>
              </a:rPr>
              <a:t> </a:t>
            </a:r>
            <a:r>
              <a:rPr sz="2663" dirty="0">
                <a:latin typeface="Calibri"/>
                <a:cs typeface="Calibri"/>
              </a:rPr>
              <a:t>parking</a:t>
            </a:r>
            <a:r>
              <a:rPr sz="2663" spc="-73" dirty="0">
                <a:latin typeface="Calibri"/>
                <a:cs typeface="Calibri"/>
              </a:rPr>
              <a:t> </a:t>
            </a:r>
            <a:r>
              <a:rPr sz="2663" spc="-27" dirty="0">
                <a:latin typeface="Calibri"/>
                <a:cs typeface="Calibri"/>
              </a:rPr>
              <a:t>lot.</a:t>
            </a:r>
            <a:endParaRPr sz="2663" dirty="0">
              <a:latin typeface="Calibri"/>
              <a:cs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9515" y="811798"/>
            <a:ext cx="11448091" cy="572783"/>
          </a:xfrm>
          <a:prstGeom prst="rect">
            <a:avLst/>
          </a:prstGeom>
        </p:spPr>
        <p:txBody>
          <a:bodyPr vert="horz" wrap="square" lIns="0" tIns="18604" rIns="0" bIns="0" rtlCol="0" anchor="t">
            <a:spAutoFit/>
          </a:bodyPr>
          <a:lstStyle/>
          <a:p>
            <a:pPr marL="16913">
              <a:spcBef>
                <a:spcPts val="146"/>
              </a:spcBef>
            </a:pPr>
            <a:r>
              <a:rPr spc="-152" dirty="0"/>
              <a:t>Current</a:t>
            </a:r>
            <a:r>
              <a:rPr spc="-127" dirty="0"/>
              <a:t> </a:t>
            </a:r>
            <a:r>
              <a:rPr spc="-33" dirty="0"/>
              <a:t>Focus</a:t>
            </a:r>
            <a:r>
              <a:rPr spc="-193" dirty="0"/>
              <a:t> </a:t>
            </a:r>
            <a:r>
              <a:rPr dirty="0"/>
              <a:t>Areas</a:t>
            </a:r>
            <a:r>
              <a:rPr spc="-152" dirty="0"/>
              <a:t> </a:t>
            </a:r>
            <a:r>
              <a:rPr spc="-47" dirty="0"/>
              <a:t>(contd.)</a:t>
            </a:r>
          </a:p>
        </p:txBody>
      </p:sp>
      <p:sp>
        <p:nvSpPr>
          <p:cNvPr id="4" name="object 4"/>
          <p:cNvSpPr txBox="1">
            <a:spLocks noGrp="1"/>
          </p:cNvSpPr>
          <p:nvPr>
            <p:ph type="sldNum" sz="quarter" idx="7"/>
          </p:nvPr>
        </p:nvSpPr>
        <p:spPr>
          <a:xfrm>
            <a:off x="8401557" y="4830038"/>
            <a:ext cx="247650" cy="179958"/>
          </a:xfrm>
          <a:prstGeom prst="rect">
            <a:avLst/>
          </a:prstGeom>
        </p:spPr>
        <p:txBody>
          <a:bodyPr vert="horz" wrap="square" lIns="0" tIns="0" rIns="0" bIns="0" rtlCol="0">
            <a:spAutoFit/>
          </a:bodyPr>
          <a:lstStyle>
            <a:defPPr>
              <a:defRPr kern="0"/>
            </a:defPPr>
            <a:lvl1pPr>
              <a:defRPr sz="1200" b="0" i="0">
                <a:solidFill>
                  <a:srgbClr val="888888"/>
                </a:solidFill>
                <a:latin typeface="Calibri"/>
                <a:cs typeface="Calibri"/>
              </a:defRPr>
            </a:lvl1pPr>
          </a:lstStyle>
          <a:p>
            <a:pPr marL="44450">
              <a:lnSpc>
                <a:spcPts val="1240"/>
              </a:lnSpc>
            </a:pPr>
            <a:fld id="{81D60167-4931-47E6-BA6A-407CBD079E47}" type="slidenum">
              <a:rPr lang="en-IN" spc="-25" smtClean="0"/>
              <a:pPr marL="44450">
                <a:lnSpc>
                  <a:spcPts val="1240"/>
                </a:lnSpc>
              </a:pPr>
              <a:t>47</a:t>
            </a:fld>
            <a:endParaRPr spc="-33" dirty="0"/>
          </a:p>
        </p:txBody>
      </p:sp>
      <p:sp>
        <p:nvSpPr>
          <p:cNvPr id="3" name="object 3"/>
          <p:cNvSpPr txBox="1"/>
          <p:nvPr/>
        </p:nvSpPr>
        <p:spPr>
          <a:xfrm>
            <a:off x="721628" y="1549452"/>
            <a:ext cx="10708371" cy="3888759"/>
          </a:xfrm>
          <a:prstGeom prst="rect">
            <a:avLst/>
          </a:prstGeom>
        </p:spPr>
        <p:txBody>
          <a:bodyPr vert="horz" wrap="square" lIns="0" tIns="16067" rIns="0" bIns="0" rtlCol="0">
            <a:spAutoFit/>
          </a:bodyPr>
          <a:lstStyle/>
          <a:p>
            <a:pPr marL="475244" indent="-459177">
              <a:spcBef>
                <a:spcPts val="127"/>
              </a:spcBef>
              <a:buFont typeface="Wingdings"/>
              <a:buChar char=""/>
              <a:tabLst>
                <a:tab pos="475244" algn="l"/>
                <a:tab pos="476089" algn="l"/>
              </a:tabLst>
            </a:pPr>
            <a:r>
              <a:rPr sz="2663" dirty="0">
                <a:latin typeface="Calibri"/>
                <a:cs typeface="Calibri"/>
              </a:rPr>
              <a:t>Smart</a:t>
            </a:r>
            <a:r>
              <a:rPr sz="2663" spc="-53" dirty="0">
                <a:latin typeface="Calibri"/>
                <a:cs typeface="Calibri"/>
              </a:rPr>
              <a:t> </a:t>
            </a:r>
            <a:r>
              <a:rPr sz="2663" spc="-13" dirty="0">
                <a:latin typeface="Calibri"/>
                <a:cs typeface="Calibri"/>
              </a:rPr>
              <a:t>Vehicles</a:t>
            </a:r>
            <a:endParaRPr sz="2663" dirty="0">
              <a:latin typeface="Calibri"/>
              <a:cs typeface="Calibri"/>
            </a:endParaRPr>
          </a:p>
          <a:p>
            <a:pPr marL="1007145" lvl="1" indent="-382225">
              <a:spcBef>
                <a:spcPts val="13"/>
              </a:spcBef>
              <a:buFont typeface="Wingdings"/>
              <a:buChar char=""/>
              <a:tabLst>
                <a:tab pos="1007145" algn="l"/>
                <a:tab pos="1007990" algn="l"/>
              </a:tabLst>
            </a:pPr>
            <a:r>
              <a:rPr sz="2264" dirty="0">
                <a:latin typeface="Calibri"/>
                <a:cs typeface="Calibri"/>
              </a:rPr>
              <a:t>Assistance</a:t>
            </a:r>
            <a:r>
              <a:rPr sz="2264" spc="-67" dirty="0">
                <a:latin typeface="Calibri"/>
                <a:cs typeface="Calibri"/>
              </a:rPr>
              <a:t> </a:t>
            </a:r>
            <a:r>
              <a:rPr sz="2264" dirty="0">
                <a:latin typeface="Calibri"/>
                <a:cs typeface="Calibri"/>
              </a:rPr>
              <a:t>to</a:t>
            </a:r>
            <a:r>
              <a:rPr sz="2264" spc="-20" dirty="0">
                <a:latin typeface="Calibri"/>
                <a:cs typeface="Calibri"/>
              </a:rPr>
              <a:t> </a:t>
            </a:r>
            <a:r>
              <a:rPr sz="2264" dirty="0">
                <a:latin typeface="Calibri"/>
                <a:cs typeface="Calibri"/>
              </a:rPr>
              <a:t>drivers</a:t>
            </a:r>
            <a:r>
              <a:rPr sz="2264" spc="-60" dirty="0">
                <a:latin typeface="Calibri"/>
                <a:cs typeface="Calibri"/>
              </a:rPr>
              <a:t> </a:t>
            </a:r>
            <a:r>
              <a:rPr sz="2264" dirty="0">
                <a:latin typeface="Calibri"/>
                <a:cs typeface="Calibri"/>
              </a:rPr>
              <a:t>during</a:t>
            </a:r>
            <a:r>
              <a:rPr sz="2264" spc="-53" dirty="0">
                <a:latin typeface="Calibri"/>
                <a:cs typeface="Calibri"/>
              </a:rPr>
              <a:t> </a:t>
            </a:r>
            <a:r>
              <a:rPr sz="2264" dirty="0">
                <a:latin typeface="Calibri"/>
                <a:cs typeface="Calibri"/>
              </a:rPr>
              <a:t>bad</a:t>
            </a:r>
            <a:r>
              <a:rPr sz="2264" spc="-47" dirty="0">
                <a:latin typeface="Calibri"/>
                <a:cs typeface="Calibri"/>
              </a:rPr>
              <a:t> </a:t>
            </a:r>
            <a:r>
              <a:rPr sz="2264" dirty="0">
                <a:latin typeface="Calibri"/>
                <a:cs typeface="Calibri"/>
              </a:rPr>
              <a:t>weather</a:t>
            </a:r>
            <a:r>
              <a:rPr sz="2264" spc="-7" dirty="0">
                <a:latin typeface="Calibri"/>
                <a:cs typeface="Calibri"/>
              </a:rPr>
              <a:t> </a:t>
            </a:r>
            <a:r>
              <a:rPr sz="2264" dirty="0">
                <a:latin typeface="Calibri"/>
                <a:cs typeface="Calibri"/>
              </a:rPr>
              <a:t>or</a:t>
            </a:r>
            <a:r>
              <a:rPr sz="2264" spc="-27" dirty="0">
                <a:latin typeface="Calibri"/>
                <a:cs typeface="Calibri"/>
              </a:rPr>
              <a:t> </a:t>
            </a:r>
            <a:r>
              <a:rPr sz="2264" spc="-40" dirty="0">
                <a:latin typeface="Calibri"/>
                <a:cs typeface="Calibri"/>
              </a:rPr>
              <a:t>low-</a:t>
            </a:r>
            <a:r>
              <a:rPr sz="2264" spc="-13" dirty="0">
                <a:latin typeface="Calibri"/>
                <a:cs typeface="Calibri"/>
              </a:rPr>
              <a:t>visibility.</a:t>
            </a:r>
            <a:endParaRPr sz="2264" dirty="0">
              <a:latin typeface="Calibri"/>
              <a:cs typeface="Calibri"/>
            </a:endParaRPr>
          </a:p>
          <a:p>
            <a:pPr marL="1007145" lvl="1" indent="-382225">
              <a:buFont typeface="Wingdings"/>
              <a:buChar char=""/>
              <a:tabLst>
                <a:tab pos="1007145" algn="l"/>
                <a:tab pos="1007990" algn="l"/>
              </a:tabLst>
            </a:pPr>
            <a:r>
              <a:rPr sz="2264" dirty="0">
                <a:latin typeface="Calibri"/>
                <a:cs typeface="Calibri"/>
              </a:rPr>
              <a:t>Detection</a:t>
            </a:r>
            <a:r>
              <a:rPr sz="2264" spc="-40" dirty="0">
                <a:latin typeface="Calibri"/>
                <a:cs typeface="Calibri"/>
              </a:rPr>
              <a:t> </a:t>
            </a:r>
            <a:r>
              <a:rPr sz="2264" dirty="0">
                <a:latin typeface="Calibri"/>
                <a:cs typeface="Calibri"/>
              </a:rPr>
              <a:t>of</a:t>
            </a:r>
            <a:r>
              <a:rPr sz="2264" spc="-7" dirty="0">
                <a:latin typeface="Calibri"/>
                <a:cs typeface="Calibri"/>
              </a:rPr>
              <a:t> </a:t>
            </a:r>
            <a:r>
              <a:rPr sz="2264" dirty="0">
                <a:latin typeface="Calibri"/>
                <a:cs typeface="Calibri"/>
              </a:rPr>
              <a:t>bad</a:t>
            </a:r>
            <a:r>
              <a:rPr sz="2264" spc="-40" dirty="0">
                <a:latin typeface="Calibri"/>
                <a:cs typeface="Calibri"/>
              </a:rPr>
              <a:t> </a:t>
            </a:r>
            <a:r>
              <a:rPr sz="2264" dirty="0">
                <a:latin typeface="Calibri"/>
                <a:cs typeface="Calibri"/>
              </a:rPr>
              <a:t>driving</a:t>
            </a:r>
            <a:r>
              <a:rPr sz="2264" spc="-53" dirty="0">
                <a:latin typeface="Calibri"/>
                <a:cs typeface="Calibri"/>
              </a:rPr>
              <a:t> </a:t>
            </a:r>
            <a:r>
              <a:rPr sz="2264" dirty="0">
                <a:latin typeface="Calibri"/>
                <a:cs typeface="Calibri"/>
              </a:rPr>
              <a:t>patterns</a:t>
            </a:r>
            <a:r>
              <a:rPr sz="2264" spc="-40" dirty="0">
                <a:latin typeface="Calibri"/>
                <a:cs typeface="Calibri"/>
              </a:rPr>
              <a:t> </a:t>
            </a:r>
            <a:r>
              <a:rPr sz="2264" dirty="0">
                <a:latin typeface="Calibri"/>
                <a:cs typeface="Calibri"/>
              </a:rPr>
              <a:t>or</a:t>
            </a:r>
            <a:r>
              <a:rPr sz="2264" spc="-33" dirty="0">
                <a:latin typeface="Calibri"/>
                <a:cs typeface="Calibri"/>
              </a:rPr>
              <a:t> </a:t>
            </a:r>
            <a:r>
              <a:rPr sz="2264" dirty="0">
                <a:latin typeface="Calibri"/>
                <a:cs typeface="Calibri"/>
              </a:rPr>
              <a:t>driving</a:t>
            </a:r>
            <a:r>
              <a:rPr sz="2264" spc="-53" dirty="0">
                <a:latin typeface="Calibri"/>
                <a:cs typeface="Calibri"/>
              </a:rPr>
              <a:t> </a:t>
            </a:r>
            <a:r>
              <a:rPr sz="2264" dirty="0">
                <a:latin typeface="Calibri"/>
                <a:cs typeface="Calibri"/>
              </a:rPr>
              <a:t>under</a:t>
            </a:r>
            <a:r>
              <a:rPr sz="2264" spc="-40" dirty="0">
                <a:latin typeface="Calibri"/>
                <a:cs typeface="Calibri"/>
              </a:rPr>
              <a:t> </a:t>
            </a:r>
            <a:r>
              <a:rPr sz="2264" dirty="0">
                <a:latin typeface="Calibri"/>
                <a:cs typeface="Calibri"/>
              </a:rPr>
              <a:t>the</a:t>
            </a:r>
            <a:r>
              <a:rPr sz="2264" spc="-47" dirty="0">
                <a:latin typeface="Calibri"/>
                <a:cs typeface="Calibri"/>
              </a:rPr>
              <a:t> </a:t>
            </a:r>
            <a:r>
              <a:rPr sz="2264" dirty="0">
                <a:latin typeface="Calibri"/>
                <a:cs typeface="Calibri"/>
              </a:rPr>
              <a:t>influence</a:t>
            </a:r>
            <a:r>
              <a:rPr sz="2264" spc="-27" dirty="0">
                <a:latin typeface="Calibri"/>
                <a:cs typeface="Calibri"/>
              </a:rPr>
              <a:t> </a:t>
            </a:r>
            <a:r>
              <a:rPr sz="2264" dirty="0">
                <a:latin typeface="Calibri"/>
                <a:cs typeface="Calibri"/>
              </a:rPr>
              <a:t>of </a:t>
            </a:r>
            <a:r>
              <a:rPr sz="2264" spc="-13" dirty="0">
                <a:latin typeface="Calibri"/>
                <a:cs typeface="Calibri"/>
              </a:rPr>
              <a:t>substances.</a:t>
            </a:r>
            <a:endParaRPr sz="2264" dirty="0">
              <a:latin typeface="Calibri"/>
              <a:cs typeface="Calibri"/>
            </a:endParaRPr>
          </a:p>
          <a:p>
            <a:pPr marL="1007145" lvl="1" indent="-382225">
              <a:spcBef>
                <a:spcPts val="7"/>
              </a:spcBef>
              <a:buFont typeface="Wingdings"/>
              <a:buChar char=""/>
              <a:tabLst>
                <a:tab pos="1007145" algn="l"/>
                <a:tab pos="1007990" algn="l"/>
              </a:tabLst>
            </a:pPr>
            <a:r>
              <a:rPr sz="2264" dirty="0">
                <a:latin typeface="Calibri"/>
                <a:cs typeface="Calibri"/>
              </a:rPr>
              <a:t>Auto</a:t>
            </a:r>
            <a:r>
              <a:rPr sz="2264" spc="-40" dirty="0">
                <a:latin typeface="Calibri"/>
                <a:cs typeface="Calibri"/>
              </a:rPr>
              <a:t> </a:t>
            </a:r>
            <a:r>
              <a:rPr sz="2264" dirty="0">
                <a:latin typeface="Calibri"/>
                <a:cs typeface="Calibri"/>
              </a:rPr>
              <a:t>alert</a:t>
            </a:r>
            <a:r>
              <a:rPr sz="2264" spc="-47" dirty="0">
                <a:latin typeface="Calibri"/>
                <a:cs typeface="Calibri"/>
              </a:rPr>
              <a:t> </a:t>
            </a:r>
            <a:r>
              <a:rPr sz="2264" dirty="0">
                <a:latin typeface="Calibri"/>
                <a:cs typeface="Calibri"/>
              </a:rPr>
              <a:t>generation</a:t>
            </a:r>
            <a:r>
              <a:rPr sz="2264" spc="-13" dirty="0">
                <a:latin typeface="Calibri"/>
                <a:cs typeface="Calibri"/>
              </a:rPr>
              <a:t> </a:t>
            </a:r>
            <a:r>
              <a:rPr sz="2264" dirty="0">
                <a:latin typeface="Calibri"/>
                <a:cs typeface="Calibri"/>
              </a:rPr>
              <a:t>during</a:t>
            </a:r>
            <a:r>
              <a:rPr sz="2264" spc="-67" dirty="0">
                <a:latin typeface="Calibri"/>
                <a:cs typeface="Calibri"/>
              </a:rPr>
              <a:t> </a:t>
            </a:r>
            <a:r>
              <a:rPr sz="2264" spc="-13" dirty="0">
                <a:latin typeface="Calibri"/>
                <a:cs typeface="Calibri"/>
              </a:rPr>
              <a:t>crashes.</a:t>
            </a:r>
            <a:endParaRPr sz="2264" dirty="0">
              <a:latin typeface="Calibri"/>
              <a:cs typeface="Calibri"/>
            </a:endParaRPr>
          </a:p>
          <a:p>
            <a:pPr marL="1007145" lvl="1" indent="-382225">
              <a:lnSpc>
                <a:spcPts val="2710"/>
              </a:lnSpc>
              <a:buFont typeface="Wingdings"/>
              <a:buChar char=""/>
              <a:tabLst>
                <a:tab pos="1007145" algn="l"/>
                <a:tab pos="1007990" algn="l"/>
              </a:tabLst>
            </a:pPr>
            <a:r>
              <a:rPr sz="2264" dirty="0">
                <a:latin typeface="Calibri"/>
                <a:cs typeface="Calibri"/>
              </a:rPr>
              <a:t>Self</a:t>
            </a:r>
            <a:r>
              <a:rPr sz="2264" spc="-13" dirty="0">
                <a:latin typeface="Calibri"/>
                <a:cs typeface="Calibri"/>
              </a:rPr>
              <a:t> diagnostics.</a:t>
            </a:r>
            <a:endParaRPr sz="2264" dirty="0">
              <a:latin typeface="Calibri"/>
              <a:cs typeface="Calibri"/>
            </a:endParaRPr>
          </a:p>
          <a:p>
            <a:pPr marL="475244" indent="-459177">
              <a:lnSpc>
                <a:spcPts val="3189"/>
              </a:lnSpc>
              <a:buFont typeface="Wingdings"/>
              <a:buChar char=""/>
              <a:tabLst>
                <a:tab pos="475244" algn="l"/>
                <a:tab pos="476089" algn="l"/>
              </a:tabLst>
            </a:pPr>
            <a:r>
              <a:rPr sz="2663" dirty="0">
                <a:latin typeface="Calibri"/>
                <a:cs typeface="Calibri"/>
              </a:rPr>
              <a:t>Smart</a:t>
            </a:r>
            <a:r>
              <a:rPr sz="2663" spc="-53" dirty="0">
                <a:latin typeface="Calibri"/>
                <a:cs typeface="Calibri"/>
              </a:rPr>
              <a:t> </a:t>
            </a:r>
            <a:r>
              <a:rPr sz="2663" spc="-13" dirty="0">
                <a:latin typeface="Calibri"/>
                <a:cs typeface="Calibri"/>
              </a:rPr>
              <a:t>Health</a:t>
            </a:r>
            <a:endParaRPr sz="2663" dirty="0">
              <a:latin typeface="Calibri"/>
              <a:cs typeface="Calibri"/>
            </a:endParaRPr>
          </a:p>
          <a:p>
            <a:pPr marL="1007145" lvl="1" indent="-382225">
              <a:spcBef>
                <a:spcPts val="13"/>
              </a:spcBef>
              <a:buFont typeface="Wingdings"/>
              <a:buChar char=""/>
              <a:tabLst>
                <a:tab pos="1007145" algn="l"/>
                <a:tab pos="1007990" algn="l"/>
              </a:tabLst>
            </a:pPr>
            <a:r>
              <a:rPr sz="2264" dirty="0">
                <a:latin typeface="Calibri"/>
                <a:cs typeface="Calibri"/>
              </a:rPr>
              <a:t>Low</a:t>
            </a:r>
            <a:r>
              <a:rPr sz="2264" spc="-67" dirty="0">
                <a:latin typeface="Calibri"/>
                <a:cs typeface="Calibri"/>
              </a:rPr>
              <a:t> </a:t>
            </a:r>
            <a:r>
              <a:rPr sz="2264" dirty="0">
                <a:latin typeface="Calibri"/>
                <a:cs typeface="Calibri"/>
              </a:rPr>
              <a:t>cost,</a:t>
            </a:r>
            <a:r>
              <a:rPr sz="2264" spc="-47" dirty="0">
                <a:latin typeface="Calibri"/>
                <a:cs typeface="Calibri"/>
              </a:rPr>
              <a:t> </a:t>
            </a:r>
            <a:r>
              <a:rPr sz="2264" dirty="0">
                <a:latin typeface="Calibri"/>
                <a:cs typeface="Calibri"/>
              </a:rPr>
              <a:t>portable,</a:t>
            </a:r>
            <a:r>
              <a:rPr sz="2264" spc="-20" dirty="0">
                <a:latin typeface="Calibri"/>
                <a:cs typeface="Calibri"/>
              </a:rPr>
              <a:t> </a:t>
            </a:r>
            <a:r>
              <a:rPr sz="2264" spc="-33" dirty="0">
                <a:latin typeface="Calibri"/>
                <a:cs typeface="Calibri"/>
              </a:rPr>
              <a:t>at-</a:t>
            </a:r>
            <a:r>
              <a:rPr sz="2264" dirty="0">
                <a:latin typeface="Calibri"/>
                <a:cs typeface="Calibri"/>
              </a:rPr>
              <a:t>home</a:t>
            </a:r>
            <a:r>
              <a:rPr sz="2264" spc="-60" dirty="0">
                <a:latin typeface="Calibri"/>
                <a:cs typeface="Calibri"/>
              </a:rPr>
              <a:t> </a:t>
            </a:r>
            <a:r>
              <a:rPr sz="2264" dirty="0">
                <a:latin typeface="Calibri"/>
                <a:cs typeface="Calibri"/>
              </a:rPr>
              <a:t>medical</a:t>
            </a:r>
            <a:r>
              <a:rPr sz="2264" spc="-13" dirty="0">
                <a:latin typeface="Calibri"/>
                <a:cs typeface="Calibri"/>
              </a:rPr>
              <a:t> </a:t>
            </a:r>
            <a:r>
              <a:rPr sz="2264" dirty="0">
                <a:latin typeface="Calibri"/>
                <a:cs typeface="Calibri"/>
              </a:rPr>
              <a:t>diagnosis</a:t>
            </a:r>
            <a:r>
              <a:rPr sz="2264" spc="-53" dirty="0">
                <a:latin typeface="Calibri"/>
                <a:cs typeface="Calibri"/>
              </a:rPr>
              <a:t> </a:t>
            </a:r>
            <a:r>
              <a:rPr sz="2264" spc="-13" dirty="0">
                <a:latin typeface="Calibri"/>
                <a:cs typeface="Calibri"/>
              </a:rPr>
              <a:t>kits.</a:t>
            </a:r>
            <a:endParaRPr sz="2264" dirty="0">
              <a:latin typeface="Calibri"/>
              <a:cs typeface="Calibri"/>
            </a:endParaRPr>
          </a:p>
          <a:p>
            <a:pPr marL="1007145" lvl="1" indent="-382225">
              <a:spcBef>
                <a:spcPts val="7"/>
              </a:spcBef>
              <a:buFont typeface="Wingdings"/>
              <a:buChar char=""/>
              <a:tabLst>
                <a:tab pos="1007145" algn="l"/>
                <a:tab pos="1007990" algn="l"/>
              </a:tabLst>
            </a:pPr>
            <a:r>
              <a:rPr sz="2264" dirty="0">
                <a:latin typeface="Calibri"/>
                <a:cs typeface="Calibri"/>
              </a:rPr>
              <a:t>Remote</a:t>
            </a:r>
            <a:r>
              <a:rPr sz="2264" spc="-7" dirty="0">
                <a:latin typeface="Calibri"/>
                <a:cs typeface="Calibri"/>
              </a:rPr>
              <a:t> </a:t>
            </a:r>
            <a:r>
              <a:rPr sz="2264" spc="-13" dirty="0">
                <a:latin typeface="Calibri"/>
                <a:cs typeface="Calibri"/>
              </a:rPr>
              <a:t>check-</a:t>
            </a:r>
            <a:r>
              <a:rPr sz="2264" dirty="0">
                <a:latin typeface="Calibri"/>
                <a:cs typeface="Calibri"/>
              </a:rPr>
              <a:t>ups</a:t>
            </a:r>
            <a:r>
              <a:rPr sz="2264" spc="-20" dirty="0">
                <a:latin typeface="Calibri"/>
                <a:cs typeface="Calibri"/>
              </a:rPr>
              <a:t> </a:t>
            </a:r>
            <a:r>
              <a:rPr sz="2264" dirty="0">
                <a:latin typeface="Calibri"/>
                <a:cs typeface="Calibri"/>
              </a:rPr>
              <a:t>and</a:t>
            </a:r>
            <a:r>
              <a:rPr sz="2264" spc="-33" dirty="0">
                <a:latin typeface="Calibri"/>
                <a:cs typeface="Calibri"/>
              </a:rPr>
              <a:t> </a:t>
            </a:r>
            <a:r>
              <a:rPr sz="2264" spc="-13" dirty="0">
                <a:latin typeface="Calibri"/>
                <a:cs typeface="Calibri"/>
              </a:rPr>
              <a:t>diagnosis.</a:t>
            </a:r>
            <a:endParaRPr sz="2264" dirty="0">
              <a:latin typeface="Calibri"/>
              <a:cs typeface="Calibri"/>
            </a:endParaRPr>
          </a:p>
          <a:p>
            <a:pPr marL="1007145" lvl="1" indent="-382225">
              <a:buFont typeface="Wingdings"/>
              <a:buChar char=""/>
              <a:tabLst>
                <a:tab pos="1007145" algn="l"/>
                <a:tab pos="1007990" algn="l"/>
              </a:tabLst>
            </a:pPr>
            <a:r>
              <a:rPr sz="2264" spc="-13" dirty="0">
                <a:latin typeface="Calibri"/>
                <a:cs typeface="Calibri"/>
              </a:rPr>
              <a:t>On-</a:t>
            </a:r>
            <a:r>
              <a:rPr sz="2264" dirty="0">
                <a:latin typeface="Calibri"/>
                <a:cs typeface="Calibri"/>
              </a:rPr>
              <a:t>body</a:t>
            </a:r>
            <a:r>
              <a:rPr sz="2264" spc="-67" dirty="0">
                <a:latin typeface="Calibri"/>
                <a:cs typeface="Calibri"/>
              </a:rPr>
              <a:t> </a:t>
            </a:r>
            <a:r>
              <a:rPr sz="2264" dirty="0">
                <a:latin typeface="Calibri"/>
                <a:cs typeface="Calibri"/>
              </a:rPr>
              <a:t>sensors</a:t>
            </a:r>
            <a:r>
              <a:rPr sz="2264" spc="-93" dirty="0">
                <a:latin typeface="Calibri"/>
                <a:cs typeface="Calibri"/>
              </a:rPr>
              <a:t> </a:t>
            </a:r>
            <a:r>
              <a:rPr sz="2264" dirty="0">
                <a:latin typeface="Calibri"/>
                <a:cs typeface="Calibri"/>
              </a:rPr>
              <a:t>for</a:t>
            </a:r>
            <a:r>
              <a:rPr sz="2264" spc="-87" dirty="0">
                <a:latin typeface="Calibri"/>
                <a:cs typeface="Calibri"/>
              </a:rPr>
              <a:t> </a:t>
            </a:r>
            <a:r>
              <a:rPr sz="2264" dirty="0">
                <a:latin typeface="Calibri"/>
                <a:cs typeface="Calibri"/>
              </a:rPr>
              <a:t>effortless</a:t>
            </a:r>
            <a:r>
              <a:rPr sz="2264" spc="-33" dirty="0">
                <a:latin typeface="Calibri"/>
                <a:cs typeface="Calibri"/>
              </a:rPr>
              <a:t> </a:t>
            </a:r>
            <a:r>
              <a:rPr sz="2264" dirty="0">
                <a:latin typeface="Calibri"/>
                <a:cs typeface="Calibri"/>
              </a:rPr>
              <a:t>and</a:t>
            </a:r>
            <a:r>
              <a:rPr sz="2264" spc="-107" dirty="0">
                <a:latin typeface="Calibri"/>
                <a:cs typeface="Calibri"/>
              </a:rPr>
              <a:t> </a:t>
            </a:r>
            <a:r>
              <a:rPr sz="2264" dirty="0">
                <a:latin typeface="Calibri"/>
                <a:cs typeface="Calibri"/>
              </a:rPr>
              <a:t>accurate</a:t>
            </a:r>
            <a:r>
              <a:rPr sz="2264" spc="-60" dirty="0">
                <a:latin typeface="Calibri"/>
                <a:cs typeface="Calibri"/>
              </a:rPr>
              <a:t> </a:t>
            </a:r>
            <a:r>
              <a:rPr sz="2264" dirty="0">
                <a:latin typeface="Calibri"/>
                <a:cs typeface="Calibri"/>
              </a:rPr>
              <a:t>health</a:t>
            </a:r>
            <a:r>
              <a:rPr sz="2264" spc="-67" dirty="0">
                <a:latin typeface="Calibri"/>
                <a:cs typeface="Calibri"/>
              </a:rPr>
              <a:t> </a:t>
            </a:r>
            <a:r>
              <a:rPr sz="2264" spc="-13" dirty="0">
                <a:latin typeface="Calibri"/>
                <a:cs typeface="Calibri"/>
              </a:rPr>
              <a:t>monitoring.</a:t>
            </a:r>
            <a:endParaRPr sz="2264" dirty="0">
              <a:latin typeface="Calibri"/>
              <a:cs typeface="Calibri"/>
            </a:endParaRPr>
          </a:p>
          <a:p>
            <a:pPr marL="1007145" lvl="1" indent="-382225">
              <a:lnSpc>
                <a:spcPts val="2444"/>
              </a:lnSpc>
              <a:buFont typeface="Wingdings"/>
              <a:buChar char=""/>
              <a:tabLst>
                <a:tab pos="1007145" algn="l"/>
                <a:tab pos="1007990" algn="l"/>
              </a:tabLst>
            </a:pPr>
            <a:r>
              <a:rPr sz="2264" dirty="0">
                <a:latin typeface="Calibri"/>
                <a:cs typeface="Calibri"/>
              </a:rPr>
              <a:t>Auto</a:t>
            </a:r>
            <a:r>
              <a:rPr sz="2264" spc="-47" dirty="0">
                <a:latin typeface="Calibri"/>
                <a:cs typeface="Calibri"/>
              </a:rPr>
              <a:t> </a:t>
            </a:r>
            <a:r>
              <a:rPr sz="2264" dirty="0">
                <a:latin typeface="Calibri"/>
                <a:cs typeface="Calibri"/>
              </a:rPr>
              <a:t>alert</a:t>
            </a:r>
            <a:r>
              <a:rPr sz="2264" spc="-33" dirty="0">
                <a:latin typeface="Calibri"/>
                <a:cs typeface="Calibri"/>
              </a:rPr>
              <a:t> </a:t>
            </a:r>
            <a:r>
              <a:rPr sz="2264" dirty="0">
                <a:latin typeface="Calibri"/>
                <a:cs typeface="Calibri"/>
              </a:rPr>
              <a:t>generation in</a:t>
            </a:r>
            <a:r>
              <a:rPr sz="2264" spc="-47" dirty="0">
                <a:latin typeface="Calibri"/>
                <a:cs typeface="Calibri"/>
              </a:rPr>
              <a:t> </a:t>
            </a:r>
            <a:r>
              <a:rPr sz="2264" dirty="0">
                <a:latin typeface="Calibri"/>
                <a:cs typeface="Calibri"/>
              </a:rPr>
              <a:t>case</a:t>
            </a:r>
            <a:r>
              <a:rPr sz="2264" spc="-60" dirty="0">
                <a:latin typeface="Calibri"/>
                <a:cs typeface="Calibri"/>
              </a:rPr>
              <a:t> </a:t>
            </a:r>
            <a:r>
              <a:rPr sz="2264" dirty="0">
                <a:latin typeface="Calibri"/>
                <a:cs typeface="Calibri"/>
              </a:rPr>
              <a:t>of</a:t>
            </a:r>
            <a:r>
              <a:rPr sz="2264" spc="-7" dirty="0">
                <a:latin typeface="Calibri"/>
                <a:cs typeface="Calibri"/>
              </a:rPr>
              <a:t> </a:t>
            </a:r>
            <a:r>
              <a:rPr sz="2264" dirty="0">
                <a:latin typeface="Calibri"/>
                <a:cs typeface="Calibri"/>
              </a:rPr>
              <a:t>emergency medical</a:t>
            </a:r>
            <a:r>
              <a:rPr sz="2264" spc="-20" dirty="0">
                <a:latin typeface="Calibri"/>
                <a:cs typeface="Calibri"/>
              </a:rPr>
              <a:t> </a:t>
            </a:r>
            <a:r>
              <a:rPr sz="2264" dirty="0">
                <a:latin typeface="Calibri"/>
                <a:cs typeface="Calibri"/>
              </a:rPr>
              <a:t>episodes</a:t>
            </a:r>
            <a:r>
              <a:rPr sz="2264" spc="-7" dirty="0">
                <a:latin typeface="Calibri"/>
                <a:cs typeface="Calibri"/>
              </a:rPr>
              <a:t> </a:t>
            </a:r>
            <a:r>
              <a:rPr sz="2264" dirty="0">
                <a:latin typeface="Calibri"/>
                <a:cs typeface="Calibri"/>
              </a:rPr>
              <a:t>(e.g.</a:t>
            </a:r>
            <a:r>
              <a:rPr sz="2264" spc="-73" dirty="0">
                <a:latin typeface="Calibri"/>
                <a:cs typeface="Calibri"/>
              </a:rPr>
              <a:t> </a:t>
            </a:r>
            <a:r>
              <a:rPr sz="2264" dirty="0">
                <a:latin typeface="Calibri"/>
                <a:cs typeface="Calibri"/>
              </a:rPr>
              <a:t>Heart</a:t>
            </a:r>
            <a:r>
              <a:rPr sz="2264" spc="-33" dirty="0">
                <a:latin typeface="Calibri"/>
                <a:cs typeface="Calibri"/>
              </a:rPr>
              <a:t> </a:t>
            </a:r>
            <a:r>
              <a:rPr sz="2264" spc="-13" dirty="0">
                <a:latin typeface="Calibri"/>
                <a:cs typeface="Calibri"/>
              </a:rPr>
              <a:t>attacks,</a:t>
            </a:r>
            <a:endParaRPr sz="2264" dirty="0">
              <a:latin typeface="Calibri"/>
              <a:cs typeface="Calibri"/>
            </a:endParaRPr>
          </a:p>
          <a:p>
            <a:pPr marL="1007145">
              <a:lnSpc>
                <a:spcPts val="2444"/>
              </a:lnSpc>
            </a:pPr>
            <a:r>
              <a:rPr sz="2264" spc="-13" dirty="0">
                <a:latin typeface="Calibri"/>
                <a:cs typeface="Calibri"/>
              </a:rPr>
              <a:t>seizures).</a:t>
            </a:r>
            <a:endParaRPr sz="2264" dirty="0">
              <a:latin typeface="Calibri"/>
              <a:cs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9515" y="811798"/>
            <a:ext cx="11448091" cy="572783"/>
          </a:xfrm>
          <a:prstGeom prst="rect">
            <a:avLst/>
          </a:prstGeom>
        </p:spPr>
        <p:txBody>
          <a:bodyPr vert="horz" wrap="square" lIns="0" tIns="18604" rIns="0" bIns="0" rtlCol="0" anchor="t">
            <a:spAutoFit/>
          </a:bodyPr>
          <a:lstStyle/>
          <a:p>
            <a:pPr marL="16913">
              <a:spcBef>
                <a:spcPts val="146"/>
              </a:spcBef>
            </a:pPr>
            <a:r>
              <a:rPr spc="-152" dirty="0"/>
              <a:t>Current</a:t>
            </a:r>
            <a:r>
              <a:rPr spc="-127" dirty="0"/>
              <a:t> </a:t>
            </a:r>
            <a:r>
              <a:rPr spc="-33" dirty="0"/>
              <a:t>Focus</a:t>
            </a:r>
            <a:r>
              <a:rPr spc="-193" dirty="0"/>
              <a:t> </a:t>
            </a:r>
            <a:r>
              <a:rPr dirty="0"/>
              <a:t>Areas</a:t>
            </a:r>
            <a:r>
              <a:rPr spc="-152" dirty="0"/>
              <a:t> </a:t>
            </a:r>
            <a:r>
              <a:rPr spc="-47" dirty="0"/>
              <a:t>(contd.)</a:t>
            </a:r>
          </a:p>
        </p:txBody>
      </p:sp>
      <p:sp>
        <p:nvSpPr>
          <p:cNvPr id="4" name="object 4"/>
          <p:cNvSpPr txBox="1">
            <a:spLocks noGrp="1"/>
          </p:cNvSpPr>
          <p:nvPr>
            <p:ph type="sldNum" sz="quarter" idx="7"/>
          </p:nvPr>
        </p:nvSpPr>
        <p:spPr>
          <a:xfrm>
            <a:off x="8401557" y="4830038"/>
            <a:ext cx="247650" cy="179958"/>
          </a:xfrm>
          <a:prstGeom prst="rect">
            <a:avLst/>
          </a:prstGeom>
        </p:spPr>
        <p:txBody>
          <a:bodyPr vert="horz" wrap="square" lIns="0" tIns="0" rIns="0" bIns="0" rtlCol="0">
            <a:spAutoFit/>
          </a:bodyPr>
          <a:lstStyle>
            <a:defPPr>
              <a:defRPr kern="0"/>
            </a:defPPr>
            <a:lvl1pPr>
              <a:defRPr sz="1200" b="0" i="0">
                <a:solidFill>
                  <a:srgbClr val="888888"/>
                </a:solidFill>
                <a:latin typeface="Calibri"/>
                <a:cs typeface="Calibri"/>
              </a:defRPr>
            </a:lvl1pPr>
          </a:lstStyle>
          <a:p>
            <a:pPr marL="44450">
              <a:lnSpc>
                <a:spcPts val="1240"/>
              </a:lnSpc>
            </a:pPr>
            <a:fld id="{81D60167-4931-47E6-BA6A-407CBD079E47}" type="slidenum">
              <a:rPr lang="en-IN" spc="-25" smtClean="0"/>
              <a:pPr marL="44450">
                <a:lnSpc>
                  <a:spcPts val="1240"/>
                </a:lnSpc>
              </a:pPr>
              <a:t>48</a:t>
            </a:fld>
            <a:endParaRPr spc="-33" dirty="0"/>
          </a:p>
        </p:txBody>
      </p:sp>
      <p:sp>
        <p:nvSpPr>
          <p:cNvPr id="3" name="object 3"/>
          <p:cNvSpPr txBox="1"/>
          <p:nvPr/>
        </p:nvSpPr>
        <p:spPr>
          <a:xfrm>
            <a:off x="721627" y="1523344"/>
            <a:ext cx="10514409" cy="3930734"/>
          </a:xfrm>
          <a:prstGeom prst="rect">
            <a:avLst/>
          </a:prstGeom>
        </p:spPr>
        <p:txBody>
          <a:bodyPr vert="horz" wrap="square" lIns="0" tIns="68495" rIns="0" bIns="0" rtlCol="0">
            <a:spAutoFit/>
          </a:bodyPr>
          <a:lstStyle/>
          <a:p>
            <a:pPr marL="475244" indent="-459177">
              <a:spcBef>
                <a:spcPts val="539"/>
              </a:spcBef>
              <a:buFont typeface="Wingdings"/>
              <a:buChar char=""/>
              <a:tabLst>
                <a:tab pos="476089" algn="l"/>
              </a:tabLst>
            </a:pPr>
            <a:r>
              <a:rPr sz="2930" spc="-13" dirty="0">
                <a:latin typeface="Calibri"/>
                <a:cs typeface="Calibri"/>
              </a:rPr>
              <a:t>Pollution</a:t>
            </a:r>
            <a:r>
              <a:rPr sz="2930" spc="-120" dirty="0">
                <a:latin typeface="Calibri"/>
                <a:cs typeface="Calibri"/>
              </a:rPr>
              <a:t> </a:t>
            </a:r>
            <a:r>
              <a:rPr sz="2930" dirty="0">
                <a:latin typeface="Calibri"/>
                <a:cs typeface="Calibri"/>
              </a:rPr>
              <a:t>and</a:t>
            </a:r>
            <a:r>
              <a:rPr sz="2930" spc="-7" dirty="0">
                <a:latin typeface="Calibri"/>
                <a:cs typeface="Calibri"/>
              </a:rPr>
              <a:t> </a:t>
            </a:r>
            <a:r>
              <a:rPr sz="2930" dirty="0">
                <a:latin typeface="Calibri"/>
                <a:cs typeface="Calibri"/>
              </a:rPr>
              <a:t>Calamity</a:t>
            </a:r>
            <a:r>
              <a:rPr sz="2930" spc="-47" dirty="0">
                <a:latin typeface="Calibri"/>
                <a:cs typeface="Calibri"/>
              </a:rPr>
              <a:t> </a:t>
            </a:r>
            <a:r>
              <a:rPr sz="2930" spc="-13" dirty="0">
                <a:latin typeface="Calibri"/>
                <a:cs typeface="Calibri"/>
              </a:rPr>
              <a:t>Monitoring</a:t>
            </a:r>
            <a:endParaRPr sz="2930" dirty="0">
              <a:latin typeface="Calibri"/>
              <a:cs typeface="Calibri"/>
            </a:endParaRPr>
          </a:p>
          <a:p>
            <a:pPr marL="1007145" lvl="1" indent="-382225">
              <a:spcBef>
                <a:spcPts val="338"/>
              </a:spcBef>
              <a:buFont typeface="Wingdings"/>
              <a:buChar char=""/>
              <a:tabLst>
                <a:tab pos="1007145" algn="l"/>
                <a:tab pos="1007990" algn="l"/>
              </a:tabLst>
            </a:pPr>
            <a:r>
              <a:rPr sz="2530" dirty="0">
                <a:latin typeface="Calibri"/>
                <a:cs typeface="Calibri"/>
              </a:rPr>
              <a:t>Monitoring</a:t>
            </a:r>
            <a:r>
              <a:rPr sz="2530" spc="-107" dirty="0">
                <a:latin typeface="Calibri"/>
                <a:cs typeface="Calibri"/>
              </a:rPr>
              <a:t> </a:t>
            </a:r>
            <a:r>
              <a:rPr sz="2530" dirty="0">
                <a:latin typeface="Calibri"/>
                <a:cs typeface="Calibri"/>
              </a:rPr>
              <a:t>for</a:t>
            </a:r>
            <a:r>
              <a:rPr sz="2530" spc="-60" dirty="0">
                <a:latin typeface="Calibri"/>
                <a:cs typeface="Calibri"/>
              </a:rPr>
              <a:t> </a:t>
            </a:r>
            <a:r>
              <a:rPr sz="2530" dirty="0">
                <a:latin typeface="Calibri"/>
                <a:cs typeface="Calibri"/>
              </a:rPr>
              <a:t>weather</a:t>
            </a:r>
            <a:r>
              <a:rPr sz="2530" spc="-7" dirty="0">
                <a:latin typeface="Calibri"/>
                <a:cs typeface="Calibri"/>
              </a:rPr>
              <a:t> </a:t>
            </a:r>
            <a:r>
              <a:rPr sz="2530" dirty="0">
                <a:latin typeface="Calibri"/>
                <a:cs typeface="Calibri"/>
              </a:rPr>
              <a:t>or</a:t>
            </a:r>
            <a:r>
              <a:rPr sz="2530" spc="-80" dirty="0">
                <a:latin typeface="Calibri"/>
                <a:cs typeface="Calibri"/>
              </a:rPr>
              <a:t> </a:t>
            </a:r>
            <a:r>
              <a:rPr sz="2530" spc="-33" dirty="0">
                <a:latin typeface="Calibri"/>
                <a:cs typeface="Calibri"/>
              </a:rPr>
              <a:t>man-</a:t>
            </a:r>
            <a:r>
              <a:rPr sz="2530" dirty="0">
                <a:latin typeface="Calibri"/>
                <a:cs typeface="Calibri"/>
              </a:rPr>
              <a:t>made</a:t>
            </a:r>
            <a:r>
              <a:rPr sz="2530" spc="-87" dirty="0">
                <a:latin typeface="Calibri"/>
                <a:cs typeface="Calibri"/>
              </a:rPr>
              <a:t> </a:t>
            </a:r>
            <a:r>
              <a:rPr sz="2530" dirty="0">
                <a:latin typeface="Calibri"/>
                <a:cs typeface="Calibri"/>
              </a:rPr>
              <a:t>based</a:t>
            </a:r>
            <a:r>
              <a:rPr sz="2530" spc="-93" dirty="0">
                <a:latin typeface="Calibri"/>
                <a:cs typeface="Calibri"/>
              </a:rPr>
              <a:t> </a:t>
            </a:r>
            <a:r>
              <a:rPr sz="2530" spc="-13" dirty="0">
                <a:latin typeface="Calibri"/>
                <a:cs typeface="Calibri"/>
              </a:rPr>
              <a:t>calamities.</a:t>
            </a:r>
            <a:endParaRPr sz="2530" dirty="0">
              <a:latin typeface="Calibri"/>
              <a:cs typeface="Calibri"/>
            </a:endParaRPr>
          </a:p>
          <a:p>
            <a:pPr marL="1007145" lvl="1" indent="-382225">
              <a:spcBef>
                <a:spcPts val="293"/>
              </a:spcBef>
              <a:buFont typeface="Wingdings"/>
              <a:buChar char=""/>
              <a:tabLst>
                <a:tab pos="1007145" algn="l"/>
                <a:tab pos="1007990" algn="l"/>
              </a:tabLst>
            </a:pPr>
            <a:r>
              <a:rPr sz="2530" dirty="0">
                <a:latin typeface="Calibri"/>
                <a:cs typeface="Calibri"/>
              </a:rPr>
              <a:t>Alert</a:t>
            </a:r>
            <a:r>
              <a:rPr sz="2530" spc="-20" dirty="0">
                <a:latin typeface="Calibri"/>
                <a:cs typeface="Calibri"/>
              </a:rPr>
              <a:t> </a:t>
            </a:r>
            <a:r>
              <a:rPr sz="2530" spc="-13" dirty="0">
                <a:latin typeface="Calibri"/>
                <a:cs typeface="Calibri"/>
              </a:rPr>
              <a:t>generation</a:t>
            </a:r>
            <a:r>
              <a:rPr sz="2530" spc="13" dirty="0">
                <a:latin typeface="Calibri"/>
                <a:cs typeface="Calibri"/>
              </a:rPr>
              <a:t> </a:t>
            </a:r>
            <a:r>
              <a:rPr sz="2530" dirty="0">
                <a:latin typeface="Calibri"/>
                <a:cs typeface="Calibri"/>
              </a:rPr>
              <a:t>in</a:t>
            </a:r>
            <a:r>
              <a:rPr sz="2530" spc="-13" dirty="0">
                <a:latin typeface="Calibri"/>
                <a:cs typeface="Calibri"/>
              </a:rPr>
              <a:t> </a:t>
            </a:r>
            <a:r>
              <a:rPr sz="2530" dirty="0">
                <a:latin typeface="Calibri"/>
                <a:cs typeface="Calibri"/>
              </a:rPr>
              <a:t>case of</a:t>
            </a:r>
            <a:r>
              <a:rPr sz="2530" spc="-60" dirty="0">
                <a:latin typeface="Calibri"/>
                <a:cs typeface="Calibri"/>
              </a:rPr>
              <a:t> </a:t>
            </a:r>
            <a:r>
              <a:rPr sz="2530" spc="-33" dirty="0">
                <a:latin typeface="Calibri"/>
                <a:cs typeface="Calibri"/>
              </a:rPr>
              <a:t>above-</a:t>
            </a:r>
            <a:r>
              <a:rPr sz="2530" spc="-13" dirty="0">
                <a:latin typeface="Calibri"/>
                <a:cs typeface="Calibri"/>
              </a:rPr>
              <a:t>threshold</a:t>
            </a:r>
            <a:r>
              <a:rPr sz="2530" spc="-53" dirty="0">
                <a:latin typeface="Calibri"/>
                <a:cs typeface="Calibri"/>
              </a:rPr>
              <a:t> </a:t>
            </a:r>
            <a:r>
              <a:rPr sz="2530" spc="-13" dirty="0">
                <a:latin typeface="Calibri"/>
                <a:cs typeface="Calibri"/>
              </a:rPr>
              <a:t>pollutants</a:t>
            </a:r>
            <a:r>
              <a:rPr sz="2530" spc="-33" dirty="0">
                <a:latin typeface="Calibri"/>
                <a:cs typeface="Calibri"/>
              </a:rPr>
              <a:t> </a:t>
            </a:r>
            <a:r>
              <a:rPr sz="2530" dirty="0">
                <a:latin typeface="Calibri"/>
                <a:cs typeface="Calibri"/>
              </a:rPr>
              <a:t>in</a:t>
            </a:r>
            <a:r>
              <a:rPr sz="2530" spc="-27" dirty="0">
                <a:latin typeface="Calibri"/>
                <a:cs typeface="Calibri"/>
              </a:rPr>
              <a:t> </a:t>
            </a:r>
            <a:r>
              <a:rPr sz="2530" dirty="0">
                <a:latin typeface="Calibri"/>
                <a:cs typeface="Calibri"/>
              </a:rPr>
              <a:t>the</a:t>
            </a:r>
            <a:r>
              <a:rPr sz="2530" spc="-47" dirty="0">
                <a:latin typeface="Calibri"/>
                <a:cs typeface="Calibri"/>
              </a:rPr>
              <a:t> </a:t>
            </a:r>
            <a:r>
              <a:rPr sz="2530" dirty="0">
                <a:latin typeface="Calibri"/>
                <a:cs typeface="Calibri"/>
              </a:rPr>
              <a:t>air</a:t>
            </a:r>
            <a:r>
              <a:rPr sz="2530" spc="-27" dirty="0">
                <a:latin typeface="Calibri"/>
                <a:cs typeface="Calibri"/>
              </a:rPr>
              <a:t> </a:t>
            </a:r>
            <a:r>
              <a:rPr sz="2530" dirty="0">
                <a:latin typeface="Calibri"/>
                <a:cs typeface="Calibri"/>
              </a:rPr>
              <a:t>or</a:t>
            </a:r>
            <a:r>
              <a:rPr sz="2530" spc="-53" dirty="0">
                <a:latin typeface="Calibri"/>
                <a:cs typeface="Calibri"/>
              </a:rPr>
              <a:t> </a:t>
            </a:r>
            <a:r>
              <a:rPr sz="2530" spc="-13" dirty="0">
                <a:latin typeface="Calibri"/>
                <a:cs typeface="Calibri"/>
              </a:rPr>
              <a:t>water.</a:t>
            </a:r>
            <a:endParaRPr sz="2530" dirty="0">
              <a:latin typeface="Calibri"/>
              <a:cs typeface="Calibri"/>
            </a:endParaRPr>
          </a:p>
          <a:p>
            <a:pPr marL="1007145" lvl="1" indent="-382225">
              <a:spcBef>
                <a:spcPts val="320"/>
              </a:spcBef>
              <a:buFont typeface="Wingdings"/>
              <a:buChar char=""/>
              <a:tabLst>
                <a:tab pos="1007145" algn="l"/>
                <a:tab pos="1007990" algn="l"/>
              </a:tabLst>
            </a:pPr>
            <a:r>
              <a:rPr sz="2530" spc="-13" dirty="0">
                <a:latin typeface="Calibri"/>
                <a:cs typeface="Calibri"/>
              </a:rPr>
              <a:t>Resource</a:t>
            </a:r>
            <a:r>
              <a:rPr sz="2530" spc="-60" dirty="0">
                <a:latin typeface="Calibri"/>
                <a:cs typeface="Calibri"/>
              </a:rPr>
              <a:t> </a:t>
            </a:r>
            <a:r>
              <a:rPr sz="2530" spc="-13" dirty="0">
                <a:latin typeface="Calibri"/>
                <a:cs typeface="Calibri"/>
              </a:rPr>
              <a:t>reallocation</a:t>
            </a:r>
            <a:r>
              <a:rPr sz="2530" dirty="0">
                <a:latin typeface="Calibri"/>
                <a:cs typeface="Calibri"/>
              </a:rPr>
              <a:t> and</a:t>
            </a:r>
            <a:r>
              <a:rPr sz="2530" spc="-53" dirty="0">
                <a:latin typeface="Calibri"/>
                <a:cs typeface="Calibri"/>
              </a:rPr>
              <a:t> </a:t>
            </a:r>
            <a:r>
              <a:rPr sz="2530" spc="-13" dirty="0">
                <a:latin typeface="Calibri"/>
                <a:cs typeface="Calibri"/>
              </a:rPr>
              <a:t>rerouting</a:t>
            </a:r>
            <a:r>
              <a:rPr sz="2530" spc="-73" dirty="0">
                <a:latin typeface="Calibri"/>
                <a:cs typeface="Calibri"/>
              </a:rPr>
              <a:t> </a:t>
            </a:r>
            <a:r>
              <a:rPr sz="2530" dirty="0">
                <a:latin typeface="Calibri"/>
                <a:cs typeface="Calibri"/>
              </a:rPr>
              <a:t>of</a:t>
            </a:r>
            <a:r>
              <a:rPr sz="2530" spc="-47" dirty="0">
                <a:latin typeface="Calibri"/>
                <a:cs typeface="Calibri"/>
              </a:rPr>
              <a:t> </a:t>
            </a:r>
            <a:r>
              <a:rPr sz="2530" dirty="0">
                <a:latin typeface="Calibri"/>
                <a:cs typeface="Calibri"/>
              </a:rPr>
              <a:t>services</a:t>
            </a:r>
            <a:r>
              <a:rPr sz="2530" spc="-33" dirty="0">
                <a:latin typeface="Calibri"/>
                <a:cs typeface="Calibri"/>
              </a:rPr>
              <a:t> </a:t>
            </a:r>
            <a:r>
              <a:rPr sz="2530" dirty="0">
                <a:latin typeface="Calibri"/>
                <a:cs typeface="Calibri"/>
              </a:rPr>
              <a:t>in</a:t>
            </a:r>
            <a:r>
              <a:rPr sz="2530" spc="-60" dirty="0">
                <a:latin typeface="Calibri"/>
                <a:cs typeface="Calibri"/>
              </a:rPr>
              <a:t> </a:t>
            </a:r>
            <a:r>
              <a:rPr sz="2530" dirty="0">
                <a:latin typeface="Calibri"/>
                <a:cs typeface="Calibri"/>
              </a:rPr>
              <a:t>the</a:t>
            </a:r>
            <a:r>
              <a:rPr sz="2530" spc="-20" dirty="0">
                <a:latin typeface="Calibri"/>
                <a:cs typeface="Calibri"/>
              </a:rPr>
              <a:t> </a:t>
            </a:r>
            <a:r>
              <a:rPr sz="2530" dirty="0">
                <a:latin typeface="Calibri"/>
                <a:cs typeface="Calibri"/>
              </a:rPr>
              <a:t>event</a:t>
            </a:r>
            <a:r>
              <a:rPr sz="2530" spc="-27" dirty="0">
                <a:latin typeface="Calibri"/>
                <a:cs typeface="Calibri"/>
              </a:rPr>
              <a:t> </a:t>
            </a:r>
            <a:r>
              <a:rPr sz="2530" dirty="0">
                <a:latin typeface="Calibri"/>
                <a:cs typeface="Calibri"/>
              </a:rPr>
              <a:t>of</a:t>
            </a:r>
            <a:r>
              <a:rPr sz="2530" spc="-73" dirty="0">
                <a:latin typeface="Calibri"/>
                <a:cs typeface="Calibri"/>
              </a:rPr>
              <a:t> </a:t>
            </a:r>
            <a:r>
              <a:rPr sz="2530" spc="-13" dirty="0">
                <a:latin typeface="Calibri"/>
                <a:cs typeface="Calibri"/>
              </a:rPr>
              <a:t>calamities.</a:t>
            </a:r>
            <a:endParaRPr sz="2530" dirty="0">
              <a:latin typeface="Calibri"/>
              <a:cs typeface="Calibri"/>
            </a:endParaRPr>
          </a:p>
          <a:p>
            <a:pPr marL="475244" indent="-459177">
              <a:spcBef>
                <a:spcPts val="305"/>
              </a:spcBef>
              <a:buFont typeface="Wingdings"/>
              <a:buChar char=""/>
              <a:tabLst>
                <a:tab pos="476089" algn="l"/>
              </a:tabLst>
            </a:pPr>
            <a:r>
              <a:rPr sz="2930" dirty="0">
                <a:latin typeface="Calibri"/>
                <a:cs typeface="Calibri"/>
              </a:rPr>
              <a:t>Smart</a:t>
            </a:r>
            <a:r>
              <a:rPr sz="2930" spc="-27" dirty="0">
                <a:latin typeface="Calibri"/>
                <a:cs typeface="Calibri"/>
              </a:rPr>
              <a:t> </a:t>
            </a:r>
            <a:r>
              <a:rPr sz="2930" spc="-13" dirty="0">
                <a:latin typeface="Calibri"/>
                <a:cs typeface="Calibri"/>
              </a:rPr>
              <a:t>Energy</a:t>
            </a:r>
            <a:endParaRPr sz="2930" dirty="0">
              <a:latin typeface="Calibri"/>
              <a:cs typeface="Calibri"/>
            </a:endParaRPr>
          </a:p>
          <a:p>
            <a:pPr marL="1007145" lvl="1" indent="-382225">
              <a:spcBef>
                <a:spcPts val="333"/>
              </a:spcBef>
              <a:buFont typeface="Wingdings"/>
              <a:buChar char=""/>
              <a:tabLst>
                <a:tab pos="1007145" algn="l"/>
                <a:tab pos="1007990" algn="l"/>
              </a:tabLst>
            </a:pPr>
            <a:r>
              <a:rPr sz="2530" dirty="0">
                <a:latin typeface="Calibri"/>
                <a:cs typeface="Calibri"/>
              </a:rPr>
              <a:t>Smart</a:t>
            </a:r>
            <a:r>
              <a:rPr sz="2530" spc="-107" dirty="0">
                <a:latin typeface="Calibri"/>
                <a:cs typeface="Calibri"/>
              </a:rPr>
              <a:t> </a:t>
            </a:r>
            <a:r>
              <a:rPr sz="2530" dirty="0">
                <a:latin typeface="Calibri"/>
                <a:cs typeface="Calibri"/>
              </a:rPr>
              <a:t>metering</a:t>
            </a:r>
            <a:r>
              <a:rPr sz="2530" spc="-47" dirty="0">
                <a:latin typeface="Calibri"/>
                <a:cs typeface="Calibri"/>
              </a:rPr>
              <a:t> </a:t>
            </a:r>
            <a:r>
              <a:rPr sz="2530" spc="-13" dirty="0">
                <a:latin typeface="Calibri"/>
                <a:cs typeface="Calibri"/>
              </a:rPr>
              <a:t>systems.</a:t>
            </a:r>
            <a:endParaRPr sz="2530" dirty="0">
              <a:latin typeface="Calibri"/>
              <a:cs typeface="Calibri"/>
            </a:endParaRPr>
          </a:p>
          <a:p>
            <a:pPr marL="1007145" lvl="1" indent="-382225">
              <a:spcBef>
                <a:spcPts val="326"/>
              </a:spcBef>
              <a:buFont typeface="Wingdings"/>
              <a:buChar char=""/>
              <a:tabLst>
                <a:tab pos="1007145" algn="l"/>
                <a:tab pos="1007990" algn="l"/>
              </a:tabLst>
            </a:pPr>
            <a:r>
              <a:rPr sz="2530" dirty="0">
                <a:latin typeface="Calibri"/>
                <a:cs typeface="Calibri"/>
              </a:rPr>
              <a:t>Smart</a:t>
            </a:r>
            <a:r>
              <a:rPr sz="2530" spc="-107" dirty="0">
                <a:latin typeface="Calibri"/>
                <a:cs typeface="Calibri"/>
              </a:rPr>
              <a:t> </a:t>
            </a:r>
            <a:r>
              <a:rPr sz="2530" dirty="0">
                <a:latin typeface="Calibri"/>
                <a:cs typeface="Calibri"/>
              </a:rPr>
              <a:t>energy</a:t>
            </a:r>
            <a:r>
              <a:rPr sz="2530" spc="-60" dirty="0">
                <a:latin typeface="Calibri"/>
                <a:cs typeface="Calibri"/>
              </a:rPr>
              <a:t> </a:t>
            </a:r>
            <a:r>
              <a:rPr sz="2530" dirty="0">
                <a:latin typeface="Calibri"/>
                <a:cs typeface="Calibri"/>
              </a:rPr>
              <a:t>allocation</a:t>
            </a:r>
            <a:r>
              <a:rPr sz="2530" spc="-47" dirty="0">
                <a:latin typeface="Calibri"/>
                <a:cs typeface="Calibri"/>
              </a:rPr>
              <a:t> </a:t>
            </a:r>
            <a:r>
              <a:rPr sz="2530" dirty="0">
                <a:latin typeface="Calibri"/>
                <a:cs typeface="Calibri"/>
              </a:rPr>
              <a:t>and</a:t>
            </a:r>
            <a:r>
              <a:rPr sz="2530" spc="-107" dirty="0">
                <a:latin typeface="Calibri"/>
                <a:cs typeface="Calibri"/>
              </a:rPr>
              <a:t> </a:t>
            </a:r>
            <a:r>
              <a:rPr sz="2530" dirty="0">
                <a:latin typeface="Calibri"/>
                <a:cs typeface="Calibri"/>
              </a:rPr>
              <a:t>distribution</a:t>
            </a:r>
            <a:r>
              <a:rPr sz="2530" spc="-100" dirty="0">
                <a:latin typeface="Calibri"/>
                <a:cs typeface="Calibri"/>
              </a:rPr>
              <a:t> </a:t>
            </a:r>
            <a:r>
              <a:rPr sz="2530" spc="-13" dirty="0">
                <a:latin typeface="Calibri"/>
                <a:cs typeface="Calibri"/>
              </a:rPr>
              <a:t>system.</a:t>
            </a:r>
            <a:endParaRPr sz="2530" dirty="0">
              <a:latin typeface="Calibri"/>
              <a:cs typeface="Calibri"/>
            </a:endParaRPr>
          </a:p>
          <a:p>
            <a:pPr marL="1007145" lvl="1" indent="-382225">
              <a:lnSpc>
                <a:spcPts val="2890"/>
              </a:lnSpc>
              <a:spcBef>
                <a:spcPts val="292"/>
              </a:spcBef>
              <a:buFont typeface="Wingdings"/>
              <a:buChar char=""/>
              <a:tabLst>
                <a:tab pos="1007145" algn="l"/>
                <a:tab pos="1007990" algn="l"/>
              </a:tabLst>
            </a:pPr>
            <a:r>
              <a:rPr sz="2530" spc="-13" dirty="0">
                <a:latin typeface="Calibri"/>
                <a:cs typeface="Calibri"/>
              </a:rPr>
              <a:t>Incorporation</a:t>
            </a:r>
            <a:r>
              <a:rPr sz="2530" spc="-80" dirty="0">
                <a:latin typeface="Calibri"/>
                <a:cs typeface="Calibri"/>
              </a:rPr>
              <a:t> </a:t>
            </a:r>
            <a:r>
              <a:rPr sz="2530" dirty="0">
                <a:latin typeface="Calibri"/>
                <a:cs typeface="Calibri"/>
              </a:rPr>
              <a:t>of</a:t>
            </a:r>
            <a:r>
              <a:rPr sz="2530" spc="-87" dirty="0">
                <a:latin typeface="Calibri"/>
                <a:cs typeface="Calibri"/>
              </a:rPr>
              <a:t> </a:t>
            </a:r>
            <a:r>
              <a:rPr sz="2530" dirty="0">
                <a:latin typeface="Calibri"/>
                <a:cs typeface="Calibri"/>
              </a:rPr>
              <a:t>traditional</a:t>
            </a:r>
            <a:r>
              <a:rPr sz="2530" spc="-40" dirty="0">
                <a:latin typeface="Calibri"/>
                <a:cs typeface="Calibri"/>
              </a:rPr>
              <a:t> </a:t>
            </a:r>
            <a:r>
              <a:rPr sz="2530" dirty="0">
                <a:latin typeface="Calibri"/>
                <a:cs typeface="Calibri"/>
              </a:rPr>
              <a:t>and</a:t>
            </a:r>
            <a:r>
              <a:rPr sz="2530" spc="-73" dirty="0">
                <a:latin typeface="Calibri"/>
                <a:cs typeface="Calibri"/>
              </a:rPr>
              <a:t> </a:t>
            </a:r>
            <a:r>
              <a:rPr sz="2530" dirty="0">
                <a:latin typeface="Calibri"/>
                <a:cs typeface="Calibri"/>
              </a:rPr>
              <a:t>renewable</a:t>
            </a:r>
            <a:r>
              <a:rPr sz="2530" spc="-47" dirty="0">
                <a:latin typeface="Calibri"/>
                <a:cs typeface="Calibri"/>
              </a:rPr>
              <a:t> </a:t>
            </a:r>
            <a:r>
              <a:rPr sz="2530" dirty="0">
                <a:latin typeface="Calibri"/>
                <a:cs typeface="Calibri"/>
              </a:rPr>
              <a:t>sources</a:t>
            </a:r>
            <a:r>
              <a:rPr sz="2530" spc="-80" dirty="0">
                <a:latin typeface="Calibri"/>
                <a:cs typeface="Calibri"/>
              </a:rPr>
              <a:t> </a:t>
            </a:r>
            <a:r>
              <a:rPr sz="2530" dirty="0">
                <a:latin typeface="Calibri"/>
                <a:cs typeface="Calibri"/>
              </a:rPr>
              <a:t>of</a:t>
            </a:r>
            <a:r>
              <a:rPr sz="2530" spc="-87" dirty="0">
                <a:latin typeface="Calibri"/>
                <a:cs typeface="Calibri"/>
              </a:rPr>
              <a:t> </a:t>
            </a:r>
            <a:r>
              <a:rPr sz="2530" dirty="0">
                <a:latin typeface="Calibri"/>
                <a:cs typeface="Calibri"/>
              </a:rPr>
              <a:t>energy</a:t>
            </a:r>
            <a:r>
              <a:rPr sz="2530" spc="-33" dirty="0">
                <a:latin typeface="Calibri"/>
                <a:cs typeface="Calibri"/>
              </a:rPr>
              <a:t> </a:t>
            </a:r>
            <a:r>
              <a:rPr sz="2530" dirty="0">
                <a:latin typeface="Calibri"/>
                <a:cs typeface="Calibri"/>
              </a:rPr>
              <a:t>in</a:t>
            </a:r>
            <a:r>
              <a:rPr sz="2530" spc="-80" dirty="0">
                <a:latin typeface="Calibri"/>
                <a:cs typeface="Calibri"/>
              </a:rPr>
              <a:t> </a:t>
            </a:r>
            <a:r>
              <a:rPr sz="2530" dirty="0">
                <a:latin typeface="Calibri"/>
                <a:cs typeface="Calibri"/>
              </a:rPr>
              <a:t>the</a:t>
            </a:r>
            <a:r>
              <a:rPr sz="2530" spc="-40" dirty="0">
                <a:latin typeface="Calibri"/>
                <a:cs typeface="Calibri"/>
              </a:rPr>
              <a:t> </a:t>
            </a:r>
            <a:r>
              <a:rPr sz="2530" spc="-27" dirty="0">
                <a:latin typeface="Calibri"/>
                <a:cs typeface="Calibri"/>
              </a:rPr>
              <a:t>same</a:t>
            </a:r>
            <a:endParaRPr sz="2530" dirty="0">
              <a:latin typeface="Calibri"/>
              <a:cs typeface="Calibri"/>
            </a:endParaRPr>
          </a:p>
          <a:p>
            <a:pPr marL="1007145">
              <a:lnSpc>
                <a:spcPts val="2890"/>
              </a:lnSpc>
            </a:pPr>
            <a:r>
              <a:rPr sz="2530" spc="-13" dirty="0">
                <a:latin typeface="Calibri"/>
                <a:cs typeface="Calibri"/>
              </a:rPr>
              <a:t>grid.</a:t>
            </a:r>
            <a:endParaRPr sz="2530" dirty="0">
              <a:latin typeface="Calibri"/>
              <a:cs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9515" y="811798"/>
            <a:ext cx="11448091" cy="572783"/>
          </a:xfrm>
          <a:prstGeom prst="rect">
            <a:avLst/>
          </a:prstGeom>
        </p:spPr>
        <p:txBody>
          <a:bodyPr vert="horz" wrap="square" lIns="0" tIns="18604" rIns="0" bIns="0" rtlCol="0" anchor="t">
            <a:spAutoFit/>
          </a:bodyPr>
          <a:lstStyle/>
          <a:p>
            <a:pPr marL="16913">
              <a:spcBef>
                <a:spcPts val="146"/>
              </a:spcBef>
            </a:pPr>
            <a:r>
              <a:rPr spc="-152" dirty="0"/>
              <a:t>Current</a:t>
            </a:r>
            <a:r>
              <a:rPr spc="-127" dirty="0"/>
              <a:t> </a:t>
            </a:r>
            <a:r>
              <a:rPr spc="-33" dirty="0"/>
              <a:t>Focus</a:t>
            </a:r>
            <a:r>
              <a:rPr spc="-193" dirty="0"/>
              <a:t> </a:t>
            </a:r>
            <a:r>
              <a:rPr dirty="0"/>
              <a:t>Areas</a:t>
            </a:r>
            <a:r>
              <a:rPr spc="-152" dirty="0"/>
              <a:t> </a:t>
            </a:r>
            <a:r>
              <a:rPr spc="-47" dirty="0"/>
              <a:t>(contd.)</a:t>
            </a:r>
          </a:p>
        </p:txBody>
      </p:sp>
      <p:sp>
        <p:nvSpPr>
          <p:cNvPr id="4" name="object 4"/>
          <p:cNvSpPr txBox="1">
            <a:spLocks noGrp="1"/>
          </p:cNvSpPr>
          <p:nvPr>
            <p:ph type="sldNum" sz="quarter" idx="7"/>
          </p:nvPr>
        </p:nvSpPr>
        <p:spPr>
          <a:xfrm>
            <a:off x="8401557" y="4830038"/>
            <a:ext cx="247650" cy="179958"/>
          </a:xfrm>
          <a:prstGeom prst="rect">
            <a:avLst/>
          </a:prstGeom>
        </p:spPr>
        <p:txBody>
          <a:bodyPr vert="horz" wrap="square" lIns="0" tIns="0" rIns="0" bIns="0" rtlCol="0">
            <a:spAutoFit/>
          </a:bodyPr>
          <a:lstStyle>
            <a:defPPr>
              <a:defRPr kern="0"/>
            </a:defPPr>
            <a:lvl1pPr>
              <a:defRPr sz="1200" b="0" i="0">
                <a:solidFill>
                  <a:srgbClr val="888888"/>
                </a:solidFill>
                <a:latin typeface="Calibri"/>
                <a:cs typeface="Calibri"/>
              </a:defRPr>
            </a:lvl1pPr>
          </a:lstStyle>
          <a:p>
            <a:pPr marL="44450">
              <a:lnSpc>
                <a:spcPts val="1240"/>
              </a:lnSpc>
            </a:pPr>
            <a:fld id="{81D60167-4931-47E6-BA6A-407CBD079E47}" type="slidenum">
              <a:rPr lang="en-IN" spc="-25" smtClean="0"/>
              <a:pPr marL="44450">
                <a:lnSpc>
                  <a:spcPts val="1240"/>
                </a:lnSpc>
              </a:pPr>
              <a:t>49</a:t>
            </a:fld>
            <a:endParaRPr spc="-33" dirty="0"/>
          </a:p>
        </p:txBody>
      </p:sp>
      <p:sp>
        <p:nvSpPr>
          <p:cNvPr id="3" name="object 3"/>
          <p:cNvSpPr txBox="1"/>
          <p:nvPr/>
        </p:nvSpPr>
        <p:spPr>
          <a:xfrm>
            <a:off x="798360" y="1541503"/>
            <a:ext cx="10908731" cy="3468493"/>
          </a:xfrm>
          <a:prstGeom prst="rect">
            <a:avLst/>
          </a:prstGeom>
        </p:spPr>
        <p:txBody>
          <a:bodyPr vert="horz" wrap="square" lIns="0" tIns="119233" rIns="0" bIns="0" rtlCol="0">
            <a:spAutoFit/>
          </a:bodyPr>
          <a:lstStyle/>
          <a:p>
            <a:pPr marL="475244" indent="-459177">
              <a:spcBef>
                <a:spcPts val="939"/>
              </a:spcBef>
              <a:buFont typeface="Wingdings"/>
              <a:buChar char=""/>
              <a:tabLst>
                <a:tab pos="476089" algn="l"/>
              </a:tabLst>
            </a:pPr>
            <a:r>
              <a:rPr sz="3196" dirty="0">
                <a:latin typeface="Calibri"/>
                <a:cs typeface="Calibri"/>
              </a:rPr>
              <a:t>Smart</a:t>
            </a:r>
            <a:r>
              <a:rPr sz="3196" spc="-40" dirty="0">
                <a:latin typeface="Calibri"/>
                <a:cs typeface="Calibri"/>
              </a:rPr>
              <a:t> </a:t>
            </a:r>
            <a:r>
              <a:rPr sz="3196" spc="-13" dirty="0">
                <a:latin typeface="Calibri"/>
                <a:cs typeface="Calibri"/>
              </a:rPr>
              <a:t>Agriculture</a:t>
            </a:r>
            <a:endParaRPr sz="3196" dirty="0">
              <a:latin typeface="Calibri"/>
              <a:cs typeface="Calibri"/>
            </a:endParaRPr>
          </a:p>
          <a:p>
            <a:pPr marL="1007145" lvl="1" indent="-382225">
              <a:spcBef>
                <a:spcPts val="666"/>
              </a:spcBef>
              <a:buFont typeface="Wingdings"/>
              <a:buChar char=""/>
              <a:tabLst>
                <a:tab pos="1007145" algn="l"/>
                <a:tab pos="1007990" algn="l"/>
              </a:tabLst>
            </a:pPr>
            <a:r>
              <a:rPr sz="2663" dirty="0">
                <a:latin typeface="Calibri"/>
                <a:cs typeface="Calibri"/>
              </a:rPr>
              <a:t>Automatic</a:t>
            </a:r>
            <a:r>
              <a:rPr sz="2663" spc="-53" dirty="0">
                <a:latin typeface="Calibri"/>
                <a:cs typeface="Calibri"/>
              </a:rPr>
              <a:t> </a:t>
            </a:r>
            <a:r>
              <a:rPr sz="2663" dirty="0">
                <a:latin typeface="Calibri"/>
                <a:cs typeface="Calibri"/>
              </a:rPr>
              <a:t>detection</a:t>
            </a:r>
            <a:r>
              <a:rPr sz="2663" spc="-67" dirty="0">
                <a:latin typeface="Calibri"/>
                <a:cs typeface="Calibri"/>
              </a:rPr>
              <a:t> </a:t>
            </a:r>
            <a:r>
              <a:rPr sz="2663" dirty="0">
                <a:latin typeface="Calibri"/>
                <a:cs typeface="Calibri"/>
              </a:rPr>
              <a:t>of</a:t>
            </a:r>
            <a:r>
              <a:rPr sz="2663" spc="-113" dirty="0">
                <a:latin typeface="Calibri"/>
                <a:cs typeface="Calibri"/>
              </a:rPr>
              <a:t> </a:t>
            </a:r>
            <a:r>
              <a:rPr sz="2663" dirty="0">
                <a:latin typeface="Calibri"/>
                <a:cs typeface="Calibri"/>
              </a:rPr>
              <a:t>plant</a:t>
            </a:r>
            <a:r>
              <a:rPr sz="2663" spc="-93" dirty="0">
                <a:latin typeface="Calibri"/>
                <a:cs typeface="Calibri"/>
              </a:rPr>
              <a:t> </a:t>
            </a:r>
            <a:r>
              <a:rPr sz="2663" dirty="0">
                <a:latin typeface="Calibri"/>
                <a:cs typeface="Calibri"/>
              </a:rPr>
              <a:t>water</a:t>
            </a:r>
            <a:r>
              <a:rPr sz="2663" spc="-73" dirty="0">
                <a:latin typeface="Calibri"/>
                <a:cs typeface="Calibri"/>
              </a:rPr>
              <a:t> </a:t>
            </a:r>
            <a:r>
              <a:rPr sz="2663" spc="-13" dirty="0">
                <a:latin typeface="Calibri"/>
                <a:cs typeface="Calibri"/>
              </a:rPr>
              <a:t>stress.</a:t>
            </a:r>
            <a:endParaRPr sz="2663" dirty="0">
              <a:latin typeface="Calibri"/>
              <a:cs typeface="Calibri"/>
            </a:endParaRPr>
          </a:p>
          <a:p>
            <a:pPr marL="1007145" lvl="1" indent="-382225">
              <a:spcBef>
                <a:spcPts val="645"/>
              </a:spcBef>
              <a:buFont typeface="Wingdings"/>
              <a:buChar char=""/>
              <a:tabLst>
                <a:tab pos="1007145" algn="l"/>
                <a:tab pos="1007990" algn="l"/>
              </a:tabLst>
            </a:pPr>
            <a:r>
              <a:rPr sz="2663" dirty="0">
                <a:latin typeface="Calibri"/>
                <a:cs typeface="Calibri"/>
              </a:rPr>
              <a:t>Monitoring</a:t>
            </a:r>
            <a:r>
              <a:rPr sz="2663" spc="-60" dirty="0">
                <a:latin typeface="Calibri"/>
                <a:cs typeface="Calibri"/>
              </a:rPr>
              <a:t> </a:t>
            </a:r>
            <a:r>
              <a:rPr sz="2663" dirty="0">
                <a:latin typeface="Calibri"/>
                <a:cs typeface="Calibri"/>
              </a:rPr>
              <a:t>of</a:t>
            </a:r>
            <a:r>
              <a:rPr sz="2663" spc="-67" dirty="0">
                <a:latin typeface="Calibri"/>
                <a:cs typeface="Calibri"/>
              </a:rPr>
              <a:t> </a:t>
            </a:r>
            <a:r>
              <a:rPr sz="2663" dirty="0">
                <a:latin typeface="Calibri"/>
                <a:cs typeface="Calibri"/>
              </a:rPr>
              <a:t>crop</a:t>
            </a:r>
            <a:r>
              <a:rPr sz="2663" spc="-47" dirty="0">
                <a:latin typeface="Calibri"/>
                <a:cs typeface="Calibri"/>
              </a:rPr>
              <a:t> </a:t>
            </a:r>
            <a:r>
              <a:rPr sz="2663" dirty="0">
                <a:latin typeface="Calibri"/>
                <a:cs typeface="Calibri"/>
              </a:rPr>
              <a:t>health</a:t>
            </a:r>
            <a:r>
              <a:rPr sz="2663" spc="-53" dirty="0">
                <a:latin typeface="Calibri"/>
                <a:cs typeface="Calibri"/>
              </a:rPr>
              <a:t> </a:t>
            </a:r>
            <a:r>
              <a:rPr sz="2663" spc="-13" dirty="0">
                <a:latin typeface="Calibri"/>
                <a:cs typeface="Calibri"/>
              </a:rPr>
              <a:t>status.</a:t>
            </a:r>
            <a:endParaRPr sz="2663" dirty="0">
              <a:latin typeface="Calibri"/>
              <a:cs typeface="Calibri"/>
            </a:endParaRPr>
          </a:p>
          <a:p>
            <a:pPr marL="1007145" lvl="1" indent="-382225">
              <a:spcBef>
                <a:spcPts val="639"/>
              </a:spcBef>
              <a:buFont typeface="Wingdings"/>
              <a:buChar char=""/>
              <a:tabLst>
                <a:tab pos="1007145" algn="l"/>
                <a:tab pos="1007990" algn="l"/>
              </a:tabLst>
            </a:pPr>
            <a:r>
              <a:rPr sz="2663" dirty="0">
                <a:latin typeface="Calibri"/>
                <a:cs typeface="Calibri"/>
              </a:rPr>
              <a:t>Auto</a:t>
            </a:r>
            <a:r>
              <a:rPr sz="2663" spc="-67" dirty="0">
                <a:latin typeface="Calibri"/>
                <a:cs typeface="Calibri"/>
              </a:rPr>
              <a:t> </a:t>
            </a:r>
            <a:r>
              <a:rPr sz="2663" dirty="0">
                <a:latin typeface="Calibri"/>
                <a:cs typeface="Calibri"/>
              </a:rPr>
              <a:t>detection</a:t>
            </a:r>
            <a:r>
              <a:rPr sz="2663" spc="-27" dirty="0">
                <a:latin typeface="Calibri"/>
                <a:cs typeface="Calibri"/>
              </a:rPr>
              <a:t> </a:t>
            </a:r>
            <a:r>
              <a:rPr sz="2663" dirty="0">
                <a:latin typeface="Calibri"/>
                <a:cs typeface="Calibri"/>
              </a:rPr>
              <a:t>of</a:t>
            </a:r>
            <a:r>
              <a:rPr sz="2663" spc="-73" dirty="0">
                <a:latin typeface="Calibri"/>
                <a:cs typeface="Calibri"/>
              </a:rPr>
              <a:t> </a:t>
            </a:r>
            <a:r>
              <a:rPr sz="2663" dirty="0">
                <a:latin typeface="Calibri"/>
                <a:cs typeface="Calibri"/>
              </a:rPr>
              <a:t>crop</a:t>
            </a:r>
            <a:r>
              <a:rPr sz="2663" spc="-80" dirty="0">
                <a:latin typeface="Calibri"/>
                <a:cs typeface="Calibri"/>
              </a:rPr>
              <a:t> </a:t>
            </a:r>
            <a:r>
              <a:rPr sz="2663" spc="-13" dirty="0">
                <a:latin typeface="Calibri"/>
                <a:cs typeface="Calibri"/>
              </a:rPr>
              <a:t>infection.</a:t>
            </a:r>
            <a:endParaRPr sz="2663" dirty="0">
              <a:latin typeface="Calibri"/>
              <a:cs typeface="Calibri"/>
            </a:endParaRPr>
          </a:p>
          <a:p>
            <a:pPr marL="1007145" lvl="1" indent="-382225">
              <a:spcBef>
                <a:spcPts val="639"/>
              </a:spcBef>
              <a:buFont typeface="Wingdings"/>
              <a:buChar char=""/>
              <a:tabLst>
                <a:tab pos="1007145" algn="l"/>
                <a:tab pos="1007990" algn="l"/>
              </a:tabLst>
            </a:pPr>
            <a:r>
              <a:rPr sz="2663" dirty="0">
                <a:latin typeface="Calibri"/>
                <a:cs typeface="Calibri"/>
              </a:rPr>
              <a:t>Auto</a:t>
            </a:r>
            <a:r>
              <a:rPr sz="2663" spc="-73" dirty="0">
                <a:latin typeface="Calibri"/>
                <a:cs typeface="Calibri"/>
              </a:rPr>
              <a:t> </a:t>
            </a:r>
            <a:r>
              <a:rPr sz="2663" dirty="0">
                <a:latin typeface="Calibri"/>
                <a:cs typeface="Calibri"/>
              </a:rPr>
              <a:t>application</a:t>
            </a:r>
            <a:r>
              <a:rPr sz="2663" spc="-40" dirty="0">
                <a:latin typeface="Calibri"/>
                <a:cs typeface="Calibri"/>
              </a:rPr>
              <a:t> </a:t>
            </a:r>
            <a:r>
              <a:rPr sz="2663" dirty="0">
                <a:latin typeface="Calibri"/>
                <a:cs typeface="Calibri"/>
              </a:rPr>
              <a:t>of</a:t>
            </a:r>
            <a:r>
              <a:rPr sz="2663" spc="-87" dirty="0">
                <a:latin typeface="Calibri"/>
                <a:cs typeface="Calibri"/>
              </a:rPr>
              <a:t> </a:t>
            </a:r>
            <a:r>
              <a:rPr sz="2663" spc="-13" dirty="0">
                <a:latin typeface="Calibri"/>
                <a:cs typeface="Calibri"/>
              </a:rPr>
              <a:t>fertilizers</a:t>
            </a:r>
            <a:r>
              <a:rPr sz="2663" dirty="0">
                <a:latin typeface="Calibri"/>
                <a:cs typeface="Calibri"/>
              </a:rPr>
              <a:t> and</a:t>
            </a:r>
            <a:r>
              <a:rPr sz="2663" spc="-93" dirty="0">
                <a:latin typeface="Calibri"/>
                <a:cs typeface="Calibri"/>
              </a:rPr>
              <a:t> </a:t>
            </a:r>
            <a:r>
              <a:rPr sz="2663" spc="-13" dirty="0">
                <a:latin typeface="Calibri"/>
                <a:cs typeface="Calibri"/>
              </a:rPr>
              <a:t>pesticides.</a:t>
            </a:r>
            <a:endParaRPr sz="2663" dirty="0">
              <a:latin typeface="Calibri"/>
              <a:cs typeface="Calibri"/>
            </a:endParaRPr>
          </a:p>
          <a:p>
            <a:pPr marL="1007145" marR="6765" lvl="1" indent="-382225">
              <a:spcBef>
                <a:spcPts val="645"/>
              </a:spcBef>
              <a:buFont typeface="Wingdings"/>
              <a:buChar char=""/>
              <a:tabLst>
                <a:tab pos="1007145" algn="l"/>
                <a:tab pos="1007990" algn="l"/>
              </a:tabLst>
            </a:pPr>
            <a:r>
              <a:rPr sz="2663" dirty="0">
                <a:latin typeface="Calibri"/>
                <a:cs typeface="Calibri"/>
              </a:rPr>
              <a:t>Scheduling</a:t>
            </a:r>
            <a:r>
              <a:rPr sz="2663" spc="-67" dirty="0">
                <a:latin typeface="Calibri"/>
                <a:cs typeface="Calibri"/>
              </a:rPr>
              <a:t> </a:t>
            </a:r>
            <a:r>
              <a:rPr sz="2663" dirty="0">
                <a:latin typeface="Calibri"/>
                <a:cs typeface="Calibri"/>
              </a:rPr>
              <a:t>harvesting</a:t>
            </a:r>
            <a:r>
              <a:rPr sz="2663" spc="-33" dirty="0">
                <a:latin typeface="Calibri"/>
                <a:cs typeface="Calibri"/>
              </a:rPr>
              <a:t> </a:t>
            </a:r>
            <a:r>
              <a:rPr sz="2663" dirty="0">
                <a:latin typeface="Calibri"/>
                <a:cs typeface="Calibri"/>
              </a:rPr>
              <a:t>and</a:t>
            </a:r>
            <a:r>
              <a:rPr sz="2663" spc="-107" dirty="0">
                <a:latin typeface="Calibri"/>
                <a:cs typeface="Calibri"/>
              </a:rPr>
              <a:t> </a:t>
            </a:r>
            <a:r>
              <a:rPr sz="2663" dirty="0">
                <a:latin typeface="Calibri"/>
                <a:cs typeface="Calibri"/>
              </a:rPr>
              <a:t>arranging</a:t>
            </a:r>
            <a:r>
              <a:rPr sz="2663" spc="-60" dirty="0">
                <a:latin typeface="Calibri"/>
                <a:cs typeface="Calibri"/>
              </a:rPr>
              <a:t> </a:t>
            </a:r>
            <a:r>
              <a:rPr sz="2663" dirty="0">
                <a:latin typeface="Calibri"/>
                <a:cs typeface="Calibri"/>
              </a:rPr>
              <a:t>proper</a:t>
            </a:r>
            <a:r>
              <a:rPr sz="2663" spc="-113" dirty="0">
                <a:latin typeface="Calibri"/>
                <a:cs typeface="Calibri"/>
              </a:rPr>
              <a:t> </a:t>
            </a:r>
            <a:r>
              <a:rPr sz="2663" spc="-13" dirty="0">
                <a:latin typeface="Calibri"/>
                <a:cs typeface="Calibri"/>
              </a:rPr>
              <a:t>transfer</a:t>
            </a:r>
            <a:r>
              <a:rPr sz="2663" spc="-7" dirty="0">
                <a:latin typeface="Calibri"/>
                <a:cs typeface="Calibri"/>
              </a:rPr>
              <a:t> </a:t>
            </a:r>
            <a:r>
              <a:rPr sz="2663" dirty="0">
                <a:latin typeface="Calibri"/>
                <a:cs typeface="Calibri"/>
              </a:rPr>
              <a:t>of</a:t>
            </a:r>
            <a:r>
              <a:rPr sz="2663" spc="-100" dirty="0">
                <a:latin typeface="Calibri"/>
                <a:cs typeface="Calibri"/>
              </a:rPr>
              <a:t> </a:t>
            </a:r>
            <a:r>
              <a:rPr sz="2663" dirty="0">
                <a:latin typeface="Calibri"/>
                <a:cs typeface="Calibri"/>
              </a:rPr>
              <a:t>harvests</a:t>
            </a:r>
            <a:r>
              <a:rPr sz="2663" spc="-20" dirty="0">
                <a:latin typeface="Calibri"/>
                <a:cs typeface="Calibri"/>
              </a:rPr>
              <a:t> </a:t>
            </a:r>
            <a:r>
              <a:rPr sz="2663" spc="-33" dirty="0">
                <a:latin typeface="Calibri"/>
                <a:cs typeface="Calibri"/>
              </a:rPr>
              <a:t>to </a:t>
            </a:r>
            <a:r>
              <a:rPr sz="2663" dirty="0">
                <a:latin typeface="Calibri"/>
                <a:cs typeface="Calibri"/>
              </a:rPr>
              <a:t>warehouses</a:t>
            </a:r>
            <a:r>
              <a:rPr sz="2663" spc="-33" dirty="0">
                <a:latin typeface="Calibri"/>
                <a:cs typeface="Calibri"/>
              </a:rPr>
              <a:t> </a:t>
            </a:r>
            <a:r>
              <a:rPr sz="2663" dirty="0">
                <a:latin typeface="Calibri"/>
                <a:cs typeface="Calibri"/>
              </a:rPr>
              <a:t>or</a:t>
            </a:r>
            <a:r>
              <a:rPr sz="2663" spc="-113" dirty="0">
                <a:latin typeface="Calibri"/>
                <a:cs typeface="Calibri"/>
              </a:rPr>
              <a:t> </a:t>
            </a:r>
            <a:r>
              <a:rPr sz="2663" spc="-13" dirty="0">
                <a:latin typeface="Calibri"/>
                <a:cs typeface="Calibri"/>
              </a:rPr>
              <a:t>markets.</a:t>
            </a:r>
            <a:endParaRPr sz="2663" dirty="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4C216-7458-27BF-D407-13AD64886856}"/>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1781BFAE-4F25-7269-7F17-17F4CED006F7}"/>
              </a:ext>
            </a:extLst>
          </p:cNvPr>
          <p:cNvPicPr>
            <a:picLocks noGrp="1" noChangeAspect="1"/>
          </p:cNvPicPr>
          <p:nvPr>
            <p:ph idx="1"/>
          </p:nvPr>
        </p:nvPicPr>
        <p:blipFill>
          <a:blip r:embed="rId2"/>
          <a:stretch>
            <a:fillRect/>
          </a:stretch>
        </p:blipFill>
        <p:spPr>
          <a:xfrm>
            <a:off x="591970" y="404626"/>
            <a:ext cx="10922696" cy="6048747"/>
          </a:xfrm>
        </p:spPr>
      </p:pic>
      <p:sp>
        <p:nvSpPr>
          <p:cNvPr id="4" name="TextBox 3">
            <a:extLst>
              <a:ext uri="{FF2B5EF4-FFF2-40B4-BE49-F238E27FC236}">
                <a16:creationId xmlns:a16="http://schemas.microsoft.com/office/drawing/2014/main" id="{3B1D22EE-1BD8-D459-8BEE-818F5883DBA7}"/>
              </a:ext>
            </a:extLst>
          </p:cNvPr>
          <p:cNvSpPr txBox="1"/>
          <p:nvPr/>
        </p:nvSpPr>
        <p:spPr>
          <a:xfrm>
            <a:off x="955964" y="6453373"/>
            <a:ext cx="10558702" cy="369332"/>
          </a:xfrm>
          <a:prstGeom prst="rect">
            <a:avLst/>
          </a:prstGeom>
          <a:noFill/>
        </p:spPr>
        <p:txBody>
          <a:bodyPr wrap="square" rtlCol="0">
            <a:spAutoFit/>
          </a:bodyPr>
          <a:lstStyle/>
          <a:p>
            <a:r>
              <a:rPr lang="en-IN" dirty="0"/>
              <a:t>Source: Introduction to IOT,  NPTEL</a:t>
            </a:r>
          </a:p>
        </p:txBody>
      </p:sp>
    </p:spTree>
    <p:extLst>
      <p:ext uri="{BB962C8B-B14F-4D97-AF65-F5344CB8AC3E}">
        <p14:creationId xmlns:p14="http://schemas.microsoft.com/office/powerpoint/2010/main" val="30261113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9515" y="811798"/>
            <a:ext cx="11448091" cy="572783"/>
          </a:xfrm>
          <a:prstGeom prst="rect">
            <a:avLst/>
          </a:prstGeom>
        </p:spPr>
        <p:txBody>
          <a:bodyPr vert="horz" wrap="square" lIns="0" tIns="18604" rIns="0" bIns="0" rtlCol="0" anchor="t">
            <a:spAutoFit/>
          </a:bodyPr>
          <a:lstStyle/>
          <a:p>
            <a:pPr marL="16913">
              <a:spcBef>
                <a:spcPts val="146"/>
              </a:spcBef>
            </a:pPr>
            <a:r>
              <a:rPr spc="-13" dirty="0"/>
              <a:t>Technological</a:t>
            </a:r>
            <a:r>
              <a:rPr spc="-266" dirty="0"/>
              <a:t> </a:t>
            </a:r>
            <a:r>
              <a:rPr spc="-27" dirty="0"/>
              <a:t>Focus</a:t>
            </a:r>
            <a:r>
              <a:rPr spc="-220" dirty="0"/>
              <a:t> </a:t>
            </a:r>
            <a:r>
              <a:rPr spc="-13" dirty="0"/>
              <a:t>Areas</a:t>
            </a:r>
          </a:p>
        </p:txBody>
      </p:sp>
      <p:grpSp>
        <p:nvGrpSpPr>
          <p:cNvPr id="3" name="object 3"/>
          <p:cNvGrpSpPr/>
          <p:nvPr/>
        </p:nvGrpSpPr>
        <p:grpSpPr>
          <a:xfrm>
            <a:off x="2576856" y="1294885"/>
            <a:ext cx="6732002" cy="4174839"/>
            <a:chOff x="1929383" y="972362"/>
            <a:chExt cx="5055235" cy="3134995"/>
          </a:xfrm>
        </p:grpSpPr>
        <p:pic>
          <p:nvPicPr>
            <p:cNvPr id="4" name="object 4"/>
            <p:cNvPicPr/>
            <p:nvPr/>
          </p:nvPicPr>
          <p:blipFill>
            <a:blip r:embed="rId2" cstate="print"/>
            <a:stretch>
              <a:fillRect/>
            </a:stretch>
          </p:blipFill>
          <p:spPr>
            <a:xfrm>
              <a:off x="1929383" y="1188719"/>
              <a:ext cx="5054981" cy="671956"/>
            </a:xfrm>
            <a:prstGeom prst="rect">
              <a:avLst/>
            </a:prstGeom>
          </p:spPr>
        </p:pic>
        <p:pic>
          <p:nvPicPr>
            <p:cNvPr id="5" name="object 5"/>
            <p:cNvPicPr/>
            <p:nvPr/>
          </p:nvPicPr>
          <p:blipFill>
            <a:blip r:embed="rId3" cstate="print"/>
            <a:stretch>
              <a:fillRect/>
            </a:stretch>
          </p:blipFill>
          <p:spPr>
            <a:xfrm>
              <a:off x="2179319" y="972362"/>
              <a:ext cx="3561460" cy="574370"/>
            </a:xfrm>
            <a:prstGeom prst="rect">
              <a:avLst/>
            </a:prstGeom>
          </p:spPr>
        </p:pic>
        <p:pic>
          <p:nvPicPr>
            <p:cNvPr id="6" name="object 6"/>
            <p:cNvPicPr/>
            <p:nvPr/>
          </p:nvPicPr>
          <p:blipFill>
            <a:blip r:embed="rId4" cstate="print"/>
            <a:stretch>
              <a:fillRect/>
            </a:stretch>
          </p:blipFill>
          <p:spPr>
            <a:xfrm>
              <a:off x="1929383" y="1938527"/>
              <a:ext cx="5054981" cy="671957"/>
            </a:xfrm>
            <a:prstGeom prst="rect">
              <a:avLst/>
            </a:prstGeom>
          </p:spPr>
        </p:pic>
        <p:pic>
          <p:nvPicPr>
            <p:cNvPr id="7" name="object 7"/>
            <p:cNvPicPr/>
            <p:nvPr/>
          </p:nvPicPr>
          <p:blipFill>
            <a:blip r:embed="rId5" cstate="print"/>
            <a:stretch>
              <a:fillRect/>
            </a:stretch>
          </p:blipFill>
          <p:spPr>
            <a:xfrm>
              <a:off x="2179319" y="1722094"/>
              <a:ext cx="3561460" cy="574446"/>
            </a:xfrm>
            <a:prstGeom prst="rect">
              <a:avLst/>
            </a:prstGeom>
          </p:spPr>
        </p:pic>
        <p:pic>
          <p:nvPicPr>
            <p:cNvPr id="8" name="object 8"/>
            <p:cNvPicPr/>
            <p:nvPr/>
          </p:nvPicPr>
          <p:blipFill>
            <a:blip r:embed="rId6" cstate="print"/>
            <a:stretch>
              <a:fillRect/>
            </a:stretch>
          </p:blipFill>
          <p:spPr>
            <a:xfrm>
              <a:off x="1929383" y="2685288"/>
              <a:ext cx="5054981" cy="671957"/>
            </a:xfrm>
            <a:prstGeom prst="rect">
              <a:avLst/>
            </a:prstGeom>
          </p:spPr>
        </p:pic>
        <p:pic>
          <p:nvPicPr>
            <p:cNvPr id="9" name="object 9"/>
            <p:cNvPicPr/>
            <p:nvPr/>
          </p:nvPicPr>
          <p:blipFill>
            <a:blip r:embed="rId7" cstate="print"/>
            <a:stretch>
              <a:fillRect/>
            </a:stretch>
          </p:blipFill>
          <p:spPr>
            <a:xfrm>
              <a:off x="2179319" y="2468879"/>
              <a:ext cx="3561460" cy="577469"/>
            </a:xfrm>
            <a:prstGeom prst="rect">
              <a:avLst/>
            </a:prstGeom>
          </p:spPr>
        </p:pic>
        <p:pic>
          <p:nvPicPr>
            <p:cNvPr id="10" name="object 10"/>
            <p:cNvPicPr/>
            <p:nvPr/>
          </p:nvPicPr>
          <p:blipFill>
            <a:blip r:embed="rId8" cstate="print"/>
            <a:stretch>
              <a:fillRect/>
            </a:stretch>
          </p:blipFill>
          <p:spPr>
            <a:xfrm>
              <a:off x="1929383" y="3435095"/>
              <a:ext cx="5054981" cy="671956"/>
            </a:xfrm>
            <a:prstGeom prst="rect">
              <a:avLst/>
            </a:prstGeom>
          </p:spPr>
        </p:pic>
        <p:pic>
          <p:nvPicPr>
            <p:cNvPr id="11" name="object 11"/>
            <p:cNvPicPr/>
            <p:nvPr/>
          </p:nvPicPr>
          <p:blipFill>
            <a:blip r:embed="rId9" cstate="print"/>
            <a:stretch>
              <a:fillRect/>
            </a:stretch>
          </p:blipFill>
          <p:spPr>
            <a:xfrm>
              <a:off x="2179319" y="3218662"/>
              <a:ext cx="3561460" cy="574446"/>
            </a:xfrm>
            <a:prstGeom prst="rect">
              <a:avLst/>
            </a:prstGeom>
          </p:spPr>
        </p:pic>
      </p:grpSp>
      <p:sp>
        <p:nvSpPr>
          <p:cNvPr id="12" name="object 12"/>
          <p:cNvSpPr txBox="1"/>
          <p:nvPr/>
        </p:nvSpPr>
        <p:spPr>
          <a:xfrm>
            <a:off x="112374" y="1336728"/>
            <a:ext cx="8289184" cy="3878584"/>
          </a:xfrm>
          <a:prstGeom prst="rect">
            <a:avLst/>
          </a:prstGeom>
        </p:spPr>
        <p:txBody>
          <a:bodyPr vert="horz" wrap="square" lIns="0" tIns="67650" rIns="0" bIns="0" rtlCol="0">
            <a:spAutoFit/>
          </a:bodyPr>
          <a:lstStyle/>
          <a:p>
            <a:pPr marL="3056105">
              <a:spcBef>
                <a:spcPts val="533"/>
              </a:spcBef>
            </a:pPr>
            <a:r>
              <a:rPr sz="2397" b="1" dirty="0">
                <a:solidFill>
                  <a:srgbClr val="FFFFFF"/>
                </a:solidFill>
                <a:latin typeface="Calibri"/>
                <a:cs typeface="Calibri"/>
              </a:rPr>
              <a:t>Data</a:t>
            </a:r>
            <a:r>
              <a:rPr sz="2397" b="1" spc="-53" dirty="0">
                <a:solidFill>
                  <a:srgbClr val="FFFFFF"/>
                </a:solidFill>
                <a:latin typeface="Calibri"/>
                <a:cs typeface="Calibri"/>
              </a:rPr>
              <a:t> </a:t>
            </a:r>
            <a:r>
              <a:rPr sz="2397" b="1" spc="-13" dirty="0">
                <a:solidFill>
                  <a:srgbClr val="FFFFFF"/>
                </a:solidFill>
                <a:latin typeface="Calibri"/>
                <a:cs typeface="Calibri"/>
              </a:rPr>
              <a:t>Collection</a:t>
            </a:r>
            <a:endParaRPr sz="2397" dirty="0">
              <a:latin typeface="Calibri"/>
              <a:cs typeface="Calibri"/>
            </a:endParaRPr>
          </a:p>
          <a:p>
            <a:pPr marL="3273432" indent="-228320">
              <a:spcBef>
                <a:spcPts val="406"/>
              </a:spcBef>
              <a:buFont typeface="Calibri"/>
              <a:buChar char="•"/>
              <a:tabLst>
                <a:tab pos="3274277" algn="l"/>
              </a:tabLst>
            </a:pPr>
            <a:r>
              <a:rPr sz="2397" b="1" dirty="0">
                <a:latin typeface="Calibri"/>
                <a:cs typeface="Calibri"/>
              </a:rPr>
              <a:t>Mobile</a:t>
            </a:r>
            <a:r>
              <a:rPr sz="2397" b="1" spc="-47" dirty="0">
                <a:latin typeface="Calibri"/>
                <a:cs typeface="Calibri"/>
              </a:rPr>
              <a:t> </a:t>
            </a:r>
            <a:r>
              <a:rPr sz="2397" b="1" dirty="0">
                <a:latin typeface="Calibri"/>
                <a:cs typeface="Calibri"/>
              </a:rPr>
              <a:t>devices,</a:t>
            </a:r>
            <a:r>
              <a:rPr sz="2397" b="1" spc="-53" dirty="0">
                <a:latin typeface="Calibri"/>
                <a:cs typeface="Calibri"/>
              </a:rPr>
              <a:t> </a:t>
            </a:r>
            <a:r>
              <a:rPr sz="2397" b="1" dirty="0">
                <a:latin typeface="Calibri"/>
                <a:cs typeface="Calibri"/>
              </a:rPr>
              <a:t>Sensors,</a:t>
            </a:r>
            <a:r>
              <a:rPr sz="2397" b="1" spc="-80" dirty="0">
                <a:latin typeface="Calibri"/>
                <a:cs typeface="Calibri"/>
              </a:rPr>
              <a:t> </a:t>
            </a:r>
            <a:r>
              <a:rPr sz="2397" b="1" spc="-13" dirty="0">
                <a:latin typeface="Calibri"/>
                <a:cs typeface="Calibri"/>
              </a:rPr>
              <a:t>Architecture</a:t>
            </a:r>
            <a:endParaRPr sz="2397" dirty="0">
              <a:latin typeface="Calibri"/>
              <a:cs typeface="Calibri"/>
            </a:endParaRPr>
          </a:p>
          <a:p>
            <a:pPr marL="3056105">
              <a:spcBef>
                <a:spcPts val="1698"/>
              </a:spcBef>
            </a:pPr>
            <a:r>
              <a:rPr sz="2397" b="1" dirty="0">
                <a:solidFill>
                  <a:srgbClr val="FFFFFF"/>
                </a:solidFill>
                <a:latin typeface="Calibri"/>
                <a:cs typeface="Calibri"/>
              </a:rPr>
              <a:t>Data</a:t>
            </a:r>
            <a:r>
              <a:rPr sz="2397" b="1" spc="-67" dirty="0">
                <a:solidFill>
                  <a:srgbClr val="FFFFFF"/>
                </a:solidFill>
                <a:latin typeface="Calibri"/>
                <a:cs typeface="Calibri"/>
              </a:rPr>
              <a:t> </a:t>
            </a:r>
            <a:r>
              <a:rPr sz="2397" b="1" spc="-13" dirty="0">
                <a:solidFill>
                  <a:srgbClr val="FFFFFF"/>
                </a:solidFill>
                <a:latin typeface="Calibri"/>
                <a:cs typeface="Calibri"/>
              </a:rPr>
              <a:t>Transmission</a:t>
            </a:r>
            <a:endParaRPr sz="2397" dirty="0">
              <a:latin typeface="Calibri"/>
              <a:cs typeface="Calibri"/>
            </a:endParaRPr>
          </a:p>
          <a:p>
            <a:pPr marL="3273432" indent="-228320">
              <a:spcBef>
                <a:spcPts val="406"/>
              </a:spcBef>
              <a:buFont typeface="Calibri"/>
              <a:buChar char="•"/>
              <a:tabLst>
                <a:tab pos="3274277" algn="l"/>
              </a:tabLst>
            </a:pPr>
            <a:r>
              <a:rPr sz="2397" b="1" dirty="0">
                <a:latin typeface="Calibri"/>
                <a:cs typeface="Calibri"/>
              </a:rPr>
              <a:t>Radios,</a:t>
            </a:r>
            <a:r>
              <a:rPr sz="2397" b="1" spc="-53" dirty="0">
                <a:latin typeface="Calibri"/>
                <a:cs typeface="Calibri"/>
              </a:rPr>
              <a:t> </a:t>
            </a:r>
            <a:r>
              <a:rPr sz="2397" b="1" dirty="0">
                <a:latin typeface="Calibri"/>
                <a:cs typeface="Calibri"/>
              </a:rPr>
              <a:t>Networking,</a:t>
            </a:r>
            <a:r>
              <a:rPr sz="2397" b="1" spc="-27" dirty="0">
                <a:latin typeface="Calibri"/>
                <a:cs typeface="Calibri"/>
              </a:rPr>
              <a:t> </a:t>
            </a:r>
            <a:r>
              <a:rPr sz="2397" b="1" spc="-13" dirty="0">
                <a:latin typeface="Calibri"/>
                <a:cs typeface="Calibri"/>
              </a:rPr>
              <a:t>Topologies</a:t>
            </a:r>
            <a:endParaRPr sz="2397" dirty="0">
              <a:latin typeface="Calibri"/>
              <a:cs typeface="Calibri"/>
            </a:endParaRPr>
          </a:p>
          <a:p>
            <a:pPr marL="3056105">
              <a:spcBef>
                <a:spcPts val="1691"/>
              </a:spcBef>
            </a:pPr>
            <a:r>
              <a:rPr sz="2397" b="1" dirty="0">
                <a:solidFill>
                  <a:srgbClr val="FFFFFF"/>
                </a:solidFill>
                <a:latin typeface="Calibri"/>
                <a:cs typeface="Calibri"/>
              </a:rPr>
              <a:t>Data</a:t>
            </a:r>
            <a:r>
              <a:rPr sz="2397" b="1" spc="-53" dirty="0">
                <a:solidFill>
                  <a:srgbClr val="FFFFFF"/>
                </a:solidFill>
                <a:latin typeface="Calibri"/>
                <a:cs typeface="Calibri"/>
              </a:rPr>
              <a:t> </a:t>
            </a:r>
            <a:r>
              <a:rPr sz="2397" b="1" spc="-13" dirty="0">
                <a:solidFill>
                  <a:srgbClr val="FFFFFF"/>
                </a:solidFill>
                <a:latin typeface="Calibri"/>
                <a:cs typeface="Calibri"/>
              </a:rPr>
              <a:t>Storage</a:t>
            </a:r>
            <a:endParaRPr sz="2397" dirty="0">
              <a:latin typeface="Calibri"/>
              <a:cs typeface="Calibri"/>
            </a:endParaRPr>
          </a:p>
          <a:p>
            <a:pPr marL="3273432" indent="-228320">
              <a:spcBef>
                <a:spcPts val="406"/>
              </a:spcBef>
              <a:buFont typeface="Calibri"/>
              <a:buChar char="•"/>
              <a:tabLst>
                <a:tab pos="3274277" algn="l"/>
              </a:tabLst>
            </a:pPr>
            <a:r>
              <a:rPr sz="2397" b="1" dirty="0">
                <a:latin typeface="Calibri"/>
                <a:cs typeface="Calibri"/>
              </a:rPr>
              <a:t>Local</a:t>
            </a:r>
            <a:r>
              <a:rPr sz="2397" b="1" spc="-80" dirty="0">
                <a:latin typeface="Calibri"/>
                <a:cs typeface="Calibri"/>
              </a:rPr>
              <a:t> </a:t>
            </a:r>
            <a:r>
              <a:rPr sz="2397" b="1" spc="-13" dirty="0">
                <a:latin typeface="Calibri"/>
                <a:cs typeface="Calibri"/>
              </a:rPr>
              <a:t>storage,</a:t>
            </a:r>
            <a:r>
              <a:rPr sz="2397" b="1" spc="-40" dirty="0">
                <a:latin typeface="Calibri"/>
                <a:cs typeface="Calibri"/>
              </a:rPr>
              <a:t> </a:t>
            </a:r>
            <a:r>
              <a:rPr sz="2397" b="1" dirty="0">
                <a:latin typeface="Calibri"/>
                <a:cs typeface="Calibri"/>
              </a:rPr>
              <a:t>Data</a:t>
            </a:r>
            <a:r>
              <a:rPr sz="2397" b="1" spc="-33" dirty="0">
                <a:latin typeface="Calibri"/>
                <a:cs typeface="Calibri"/>
              </a:rPr>
              <a:t> </a:t>
            </a:r>
            <a:r>
              <a:rPr sz="2397" b="1" spc="-13" dirty="0">
                <a:latin typeface="Calibri"/>
                <a:cs typeface="Calibri"/>
              </a:rPr>
              <a:t>warehouses</a:t>
            </a:r>
            <a:endParaRPr sz="2397" dirty="0">
              <a:latin typeface="Calibri"/>
              <a:cs typeface="Calibri"/>
            </a:endParaRPr>
          </a:p>
          <a:p>
            <a:pPr marL="3056105">
              <a:spcBef>
                <a:spcPts val="1691"/>
              </a:spcBef>
            </a:pPr>
            <a:r>
              <a:rPr sz="2397" b="1" dirty="0">
                <a:solidFill>
                  <a:srgbClr val="FFFFFF"/>
                </a:solidFill>
                <a:latin typeface="Calibri"/>
                <a:cs typeface="Calibri"/>
              </a:rPr>
              <a:t>Data</a:t>
            </a:r>
            <a:r>
              <a:rPr sz="2397" b="1" spc="-67" dirty="0">
                <a:solidFill>
                  <a:srgbClr val="FFFFFF"/>
                </a:solidFill>
                <a:latin typeface="Calibri"/>
                <a:cs typeface="Calibri"/>
              </a:rPr>
              <a:t> </a:t>
            </a:r>
            <a:r>
              <a:rPr sz="2397" b="1" spc="-13" dirty="0">
                <a:solidFill>
                  <a:srgbClr val="FFFFFF"/>
                </a:solidFill>
                <a:latin typeface="Calibri"/>
                <a:cs typeface="Calibri"/>
              </a:rPr>
              <a:t>Processing</a:t>
            </a:r>
            <a:endParaRPr sz="2397" dirty="0">
              <a:latin typeface="Calibri"/>
              <a:cs typeface="Calibri"/>
            </a:endParaRPr>
          </a:p>
          <a:p>
            <a:pPr marL="3273432" indent="-228320">
              <a:spcBef>
                <a:spcPts val="406"/>
              </a:spcBef>
              <a:buFont typeface="Calibri"/>
              <a:buChar char="•"/>
              <a:tabLst>
                <a:tab pos="3274277" algn="l"/>
              </a:tabLst>
            </a:pPr>
            <a:r>
              <a:rPr sz="2397" b="1" dirty="0">
                <a:latin typeface="Calibri"/>
                <a:cs typeface="Calibri"/>
              </a:rPr>
              <a:t>Data</a:t>
            </a:r>
            <a:r>
              <a:rPr sz="2397" b="1" spc="-47" dirty="0">
                <a:latin typeface="Calibri"/>
                <a:cs typeface="Calibri"/>
              </a:rPr>
              <a:t> </a:t>
            </a:r>
            <a:r>
              <a:rPr sz="2397" b="1" dirty="0">
                <a:latin typeface="Calibri"/>
                <a:cs typeface="Calibri"/>
              </a:rPr>
              <a:t>cleaning,</a:t>
            </a:r>
            <a:r>
              <a:rPr sz="2397" b="1" spc="-53" dirty="0">
                <a:latin typeface="Calibri"/>
                <a:cs typeface="Calibri"/>
              </a:rPr>
              <a:t> </a:t>
            </a:r>
            <a:r>
              <a:rPr sz="2397" b="1" dirty="0">
                <a:latin typeface="Calibri"/>
                <a:cs typeface="Calibri"/>
              </a:rPr>
              <a:t>Analytics,</a:t>
            </a:r>
            <a:r>
              <a:rPr sz="2397" b="1" spc="-27" dirty="0">
                <a:latin typeface="Calibri"/>
                <a:cs typeface="Calibri"/>
              </a:rPr>
              <a:t> </a:t>
            </a:r>
            <a:r>
              <a:rPr sz="2397" b="1" spc="-13" dirty="0">
                <a:latin typeface="Calibri"/>
                <a:cs typeface="Calibri"/>
              </a:rPr>
              <a:t>Prediction</a:t>
            </a:r>
            <a:endParaRPr sz="2397" dirty="0">
              <a:latin typeface="Calibri"/>
              <a:cs typeface="Calibri"/>
            </a:endParaRPr>
          </a:p>
        </p:txBody>
      </p:sp>
      <p:sp>
        <p:nvSpPr>
          <p:cNvPr id="13" name="object 13"/>
          <p:cNvSpPr txBox="1">
            <a:spLocks noGrp="1"/>
          </p:cNvSpPr>
          <p:nvPr>
            <p:ph type="sldNum" sz="quarter" idx="7"/>
          </p:nvPr>
        </p:nvSpPr>
        <p:spPr>
          <a:xfrm>
            <a:off x="8401557" y="4830038"/>
            <a:ext cx="247650" cy="179958"/>
          </a:xfrm>
          <a:prstGeom prst="rect">
            <a:avLst/>
          </a:prstGeom>
        </p:spPr>
        <p:txBody>
          <a:bodyPr vert="horz" wrap="square" lIns="0" tIns="0" rIns="0" bIns="0" rtlCol="0">
            <a:spAutoFit/>
          </a:bodyPr>
          <a:lstStyle>
            <a:defPPr>
              <a:defRPr kern="0"/>
            </a:defPPr>
            <a:lvl1pPr>
              <a:defRPr sz="1200" b="0" i="0">
                <a:solidFill>
                  <a:srgbClr val="888888"/>
                </a:solidFill>
                <a:latin typeface="Calibri"/>
                <a:cs typeface="Calibri"/>
              </a:defRPr>
            </a:lvl1pPr>
          </a:lstStyle>
          <a:p>
            <a:pPr marL="44450">
              <a:lnSpc>
                <a:spcPts val="1240"/>
              </a:lnSpc>
            </a:pPr>
            <a:fld id="{81D60167-4931-47E6-BA6A-407CBD079E47}" type="slidenum">
              <a:rPr lang="en-IN" spc="-25" smtClean="0"/>
              <a:pPr marL="44450">
                <a:lnSpc>
                  <a:spcPts val="1240"/>
                </a:lnSpc>
              </a:pPr>
              <a:t>50</a:t>
            </a:fld>
            <a:endParaRPr spc="-33" dirty="0"/>
          </a:p>
        </p:txBody>
      </p:sp>
      <p:sp>
        <p:nvSpPr>
          <p:cNvPr id="14" name="object 14"/>
          <p:cNvSpPr txBox="1">
            <a:spLocks noGrp="1"/>
          </p:cNvSpPr>
          <p:nvPr>
            <p:ph type="ftr" sz="quarter" idx="5"/>
          </p:nvPr>
        </p:nvSpPr>
        <p:spPr>
          <a:xfrm>
            <a:off x="5870828" y="4834001"/>
            <a:ext cx="2439670" cy="206755"/>
          </a:xfrm>
          <a:prstGeom prst="rect">
            <a:avLst/>
          </a:prstGeom>
        </p:spPr>
        <p:txBody>
          <a:bodyPr vert="horz" wrap="square" lIns="0" tIns="0" rIns="0" bIns="0" rtlCol="0">
            <a:spAutoFit/>
          </a:bodyPr>
          <a:lstStyle>
            <a:defPPr>
              <a:defRPr kern="0"/>
            </a:defPPr>
            <a:lvl1pPr>
              <a:defRPr sz="1400" b="0" i="0">
                <a:solidFill>
                  <a:srgbClr val="FFFF00"/>
                </a:solidFill>
                <a:latin typeface="Calibri"/>
                <a:cs typeface="Calibri"/>
              </a:defRPr>
            </a:lvl1pPr>
          </a:lstStyle>
          <a:p>
            <a:pPr marL="18604">
              <a:lnSpc>
                <a:spcPts val="1898"/>
              </a:lnSpc>
            </a:pPr>
            <a:r>
              <a:rPr lang="en-US" spc="-10" dirty="0"/>
              <a:t>Introduction</a:t>
            </a:r>
            <a:r>
              <a:rPr lang="en-US" spc="5" dirty="0"/>
              <a:t> </a:t>
            </a:r>
            <a:r>
              <a:rPr lang="en-US" dirty="0"/>
              <a:t>to</a:t>
            </a:r>
            <a:r>
              <a:rPr lang="en-US" spc="-30" dirty="0"/>
              <a:t> </a:t>
            </a:r>
            <a:r>
              <a:rPr lang="en-US" dirty="0"/>
              <a:t>Internet</a:t>
            </a:r>
            <a:r>
              <a:rPr lang="en-US" spc="15" dirty="0"/>
              <a:t> </a:t>
            </a:r>
            <a:r>
              <a:rPr lang="en-US" dirty="0"/>
              <a:t>of</a:t>
            </a:r>
            <a:r>
              <a:rPr lang="en-US" spc="-55" dirty="0"/>
              <a:t> </a:t>
            </a:r>
            <a:r>
              <a:rPr lang="en-US" spc="-10" dirty="0"/>
              <a:t>Things</a:t>
            </a:r>
            <a:endParaRPr spc="-13"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9515" y="811798"/>
            <a:ext cx="11448091" cy="572783"/>
          </a:xfrm>
          <a:prstGeom prst="rect">
            <a:avLst/>
          </a:prstGeom>
        </p:spPr>
        <p:txBody>
          <a:bodyPr vert="horz" wrap="square" lIns="0" tIns="18604" rIns="0" bIns="0" rtlCol="0" anchor="t">
            <a:spAutoFit/>
          </a:bodyPr>
          <a:lstStyle/>
          <a:p>
            <a:pPr marL="16913">
              <a:spcBef>
                <a:spcPts val="146"/>
              </a:spcBef>
            </a:pPr>
            <a:r>
              <a:rPr spc="-473" dirty="0"/>
              <a:t>IoT</a:t>
            </a:r>
            <a:r>
              <a:rPr spc="-73" dirty="0"/>
              <a:t> </a:t>
            </a:r>
            <a:r>
              <a:rPr dirty="0"/>
              <a:t>Challenges</a:t>
            </a:r>
            <a:r>
              <a:rPr spc="-80" dirty="0"/>
              <a:t> </a:t>
            </a:r>
            <a:r>
              <a:rPr spc="-200" dirty="0"/>
              <a:t>in</a:t>
            </a:r>
            <a:r>
              <a:rPr spc="-73" dirty="0"/>
              <a:t> </a:t>
            </a:r>
            <a:r>
              <a:rPr spc="-233" dirty="0"/>
              <a:t>Smart</a:t>
            </a:r>
            <a:r>
              <a:rPr spc="-47" dirty="0"/>
              <a:t> </a:t>
            </a:r>
            <a:r>
              <a:rPr spc="-40" dirty="0"/>
              <a:t>Cities</a:t>
            </a:r>
          </a:p>
        </p:txBody>
      </p:sp>
      <p:sp>
        <p:nvSpPr>
          <p:cNvPr id="5" name="object 5"/>
          <p:cNvSpPr txBox="1">
            <a:spLocks noGrp="1"/>
          </p:cNvSpPr>
          <p:nvPr>
            <p:ph type="sldNum" sz="quarter" idx="7"/>
          </p:nvPr>
        </p:nvSpPr>
        <p:spPr>
          <a:xfrm>
            <a:off x="8401557" y="4830038"/>
            <a:ext cx="247650" cy="179958"/>
          </a:xfrm>
          <a:prstGeom prst="rect">
            <a:avLst/>
          </a:prstGeom>
        </p:spPr>
        <p:txBody>
          <a:bodyPr vert="horz" wrap="square" lIns="0" tIns="0" rIns="0" bIns="0" rtlCol="0">
            <a:spAutoFit/>
          </a:bodyPr>
          <a:lstStyle>
            <a:defPPr>
              <a:defRPr kern="0"/>
            </a:defPPr>
            <a:lvl1pPr>
              <a:defRPr sz="1200" b="0" i="0">
                <a:solidFill>
                  <a:srgbClr val="888888"/>
                </a:solidFill>
                <a:latin typeface="Calibri"/>
                <a:cs typeface="Calibri"/>
              </a:defRPr>
            </a:lvl1pPr>
          </a:lstStyle>
          <a:p>
            <a:pPr marL="44450">
              <a:lnSpc>
                <a:spcPts val="1240"/>
              </a:lnSpc>
            </a:pPr>
            <a:fld id="{81D60167-4931-47E6-BA6A-407CBD079E47}" type="slidenum">
              <a:rPr lang="en-IN" spc="-25" smtClean="0"/>
              <a:pPr marL="44450">
                <a:lnSpc>
                  <a:spcPts val="1240"/>
                </a:lnSpc>
              </a:pPr>
              <a:t>51</a:t>
            </a:fld>
            <a:endParaRPr spc="-33" dirty="0"/>
          </a:p>
        </p:txBody>
      </p:sp>
      <p:sp>
        <p:nvSpPr>
          <p:cNvPr id="6" name="object 6"/>
          <p:cNvSpPr txBox="1">
            <a:spLocks noGrp="1"/>
          </p:cNvSpPr>
          <p:nvPr>
            <p:ph type="ftr" sz="quarter" idx="5"/>
          </p:nvPr>
        </p:nvSpPr>
        <p:spPr>
          <a:xfrm>
            <a:off x="5870828" y="4834001"/>
            <a:ext cx="2439670" cy="206755"/>
          </a:xfrm>
          <a:prstGeom prst="rect">
            <a:avLst/>
          </a:prstGeom>
        </p:spPr>
        <p:txBody>
          <a:bodyPr vert="horz" wrap="square" lIns="0" tIns="0" rIns="0" bIns="0" rtlCol="0">
            <a:spAutoFit/>
          </a:bodyPr>
          <a:lstStyle>
            <a:defPPr>
              <a:defRPr kern="0"/>
            </a:defPPr>
            <a:lvl1pPr>
              <a:defRPr sz="1400" b="0" i="0">
                <a:solidFill>
                  <a:srgbClr val="FFFF00"/>
                </a:solidFill>
                <a:latin typeface="Calibri"/>
                <a:cs typeface="Calibri"/>
              </a:defRPr>
            </a:lvl1pPr>
          </a:lstStyle>
          <a:p>
            <a:pPr marL="18604">
              <a:lnSpc>
                <a:spcPts val="1898"/>
              </a:lnSpc>
            </a:pPr>
            <a:r>
              <a:rPr lang="en-US" spc="-10"/>
              <a:t>Introduction</a:t>
            </a:r>
            <a:r>
              <a:rPr lang="en-US" spc="5"/>
              <a:t> </a:t>
            </a:r>
            <a:r>
              <a:rPr lang="en-US"/>
              <a:t>to</a:t>
            </a:r>
            <a:r>
              <a:rPr lang="en-US" spc="-30"/>
              <a:t> </a:t>
            </a:r>
            <a:r>
              <a:rPr lang="en-US"/>
              <a:t>Internet</a:t>
            </a:r>
            <a:r>
              <a:rPr lang="en-US" spc="15"/>
              <a:t> </a:t>
            </a:r>
            <a:r>
              <a:rPr lang="en-US"/>
              <a:t>of</a:t>
            </a:r>
            <a:r>
              <a:rPr lang="en-US" spc="-55"/>
              <a:t> </a:t>
            </a:r>
            <a:r>
              <a:rPr lang="en-US" spc="-10"/>
              <a:t>Things</a:t>
            </a:r>
            <a:endParaRPr spc="-13" dirty="0"/>
          </a:p>
        </p:txBody>
      </p:sp>
      <p:sp>
        <p:nvSpPr>
          <p:cNvPr id="3" name="object 3"/>
          <p:cNvSpPr txBox="1"/>
          <p:nvPr/>
        </p:nvSpPr>
        <p:spPr>
          <a:xfrm>
            <a:off x="721628" y="1320396"/>
            <a:ext cx="9279018" cy="4004087"/>
          </a:xfrm>
          <a:prstGeom prst="rect">
            <a:avLst/>
          </a:prstGeom>
        </p:spPr>
        <p:txBody>
          <a:bodyPr vert="horz" wrap="square" lIns="0" tIns="68495" rIns="0" bIns="0" rtlCol="0">
            <a:spAutoFit/>
          </a:bodyPr>
          <a:lstStyle/>
          <a:p>
            <a:pPr marL="475244" indent="-459177">
              <a:spcBef>
                <a:spcPts val="539"/>
              </a:spcBef>
              <a:buFont typeface="Wingdings"/>
              <a:buChar char=""/>
              <a:tabLst>
                <a:tab pos="476089" algn="l"/>
              </a:tabLst>
            </a:pPr>
            <a:r>
              <a:rPr sz="2930" dirty="0">
                <a:latin typeface="Calibri"/>
                <a:cs typeface="Calibri"/>
              </a:rPr>
              <a:t>Security</a:t>
            </a:r>
            <a:r>
              <a:rPr sz="2930" spc="-80" dirty="0">
                <a:latin typeface="Calibri"/>
                <a:cs typeface="Calibri"/>
              </a:rPr>
              <a:t> </a:t>
            </a:r>
            <a:r>
              <a:rPr sz="2930" dirty="0">
                <a:latin typeface="Calibri"/>
                <a:cs typeface="Calibri"/>
              </a:rPr>
              <a:t>and</a:t>
            </a:r>
            <a:r>
              <a:rPr sz="2930" spc="-40" dirty="0">
                <a:latin typeface="Calibri"/>
                <a:cs typeface="Calibri"/>
              </a:rPr>
              <a:t> </a:t>
            </a:r>
            <a:r>
              <a:rPr sz="2930" spc="-13" dirty="0">
                <a:latin typeface="Calibri"/>
                <a:cs typeface="Calibri"/>
              </a:rPr>
              <a:t>Privacy</a:t>
            </a:r>
            <a:endParaRPr sz="2930" dirty="0">
              <a:latin typeface="Calibri"/>
              <a:cs typeface="Calibri"/>
            </a:endParaRPr>
          </a:p>
          <a:p>
            <a:pPr marL="1007145" lvl="1" indent="-382225">
              <a:spcBef>
                <a:spcPts val="338"/>
              </a:spcBef>
              <a:buFont typeface="Wingdings"/>
              <a:buChar char=""/>
              <a:tabLst>
                <a:tab pos="1007145" algn="l"/>
                <a:tab pos="1007990" algn="l"/>
              </a:tabLst>
            </a:pPr>
            <a:r>
              <a:rPr sz="2530" dirty="0">
                <a:latin typeface="Calibri"/>
                <a:cs typeface="Calibri"/>
              </a:rPr>
              <a:t>Exposure</a:t>
            </a:r>
            <a:r>
              <a:rPr sz="2530" spc="-107" dirty="0">
                <a:latin typeface="Calibri"/>
                <a:cs typeface="Calibri"/>
              </a:rPr>
              <a:t> </a:t>
            </a:r>
            <a:r>
              <a:rPr sz="2530" dirty="0">
                <a:latin typeface="Calibri"/>
                <a:cs typeface="Calibri"/>
              </a:rPr>
              <a:t>to</a:t>
            </a:r>
            <a:r>
              <a:rPr sz="2530" spc="-53" dirty="0">
                <a:latin typeface="Calibri"/>
                <a:cs typeface="Calibri"/>
              </a:rPr>
              <a:t> </a:t>
            </a:r>
            <a:r>
              <a:rPr sz="2530" spc="-13" dirty="0">
                <a:latin typeface="Calibri"/>
                <a:cs typeface="Calibri"/>
              </a:rPr>
              <a:t>attacks</a:t>
            </a:r>
            <a:r>
              <a:rPr sz="2530" spc="-40" dirty="0">
                <a:latin typeface="Calibri"/>
                <a:cs typeface="Calibri"/>
              </a:rPr>
              <a:t> </a:t>
            </a:r>
            <a:endParaRPr sz="2530" dirty="0">
              <a:latin typeface="Calibri"/>
              <a:cs typeface="Calibri"/>
            </a:endParaRPr>
          </a:p>
          <a:p>
            <a:pPr marL="1007145" lvl="1" indent="-382225">
              <a:spcBef>
                <a:spcPts val="286"/>
              </a:spcBef>
              <a:buFont typeface="Wingdings"/>
              <a:buChar char=""/>
              <a:tabLst>
                <a:tab pos="1007145" algn="l"/>
                <a:tab pos="1007990" algn="l"/>
              </a:tabLst>
            </a:pPr>
            <a:r>
              <a:rPr sz="2530" dirty="0">
                <a:latin typeface="Calibri"/>
                <a:cs typeface="Calibri"/>
              </a:rPr>
              <a:t>Exposure</a:t>
            </a:r>
            <a:r>
              <a:rPr sz="2530" spc="-120" dirty="0">
                <a:latin typeface="Calibri"/>
                <a:cs typeface="Calibri"/>
              </a:rPr>
              <a:t> </a:t>
            </a:r>
            <a:r>
              <a:rPr sz="2530" dirty="0">
                <a:latin typeface="Calibri"/>
                <a:cs typeface="Calibri"/>
              </a:rPr>
              <a:t>to</a:t>
            </a:r>
            <a:r>
              <a:rPr sz="2530" spc="-73" dirty="0">
                <a:latin typeface="Calibri"/>
                <a:cs typeface="Calibri"/>
              </a:rPr>
              <a:t> </a:t>
            </a:r>
            <a:r>
              <a:rPr sz="2530" spc="-13" dirty="0">
                <a:latin typeface="Calibri"/>
                <a:cs typeface="Calibri"/>
              </a:rPr>
              <a:t>vulnerabilit</a:t>
            </a:r>
            <a:r>
              <a:rPr lang="en-US" sz="2530" spc="-13" dirty="0">
                <a:latin typeface="Calibri"/>
                <a:cs typeface="Calibri"/>
              </a:rPr>
              <a:t>ies</a:t>
            </a:r>
            <a:r>
              <a:rPr lang="en-IN" sz="2530" spc="-13" dirty="0">
                <a:latin typeface="Calibri"/>
                <a:cs typeface="Calibri"/>
              </a:rPr>
              <a:t> </a:t>
            </a:r>
            <a:r>
              <a:rPr sz="2530" spc="-13" dirty="0">
                <a:latin typeface="Calibri"/>
                <a:cs typeface="Calibri"/>
              </a:rPr>
              <a:t>.</a:t>
            </a:r>
            <a:endParaRPr sz="2530" dirty="0">
              <a:latin typeface="Calibri"/>
              <a:cs typeface="Calibri"/>
            </a:endParaRPr>
          </a:p>
          <a:p>
            <a:pPr marL="1007145" lvl="1" indent="-382225">
              <a:spcBef>
                <a:spcPts val="326"/>
              </a:spcBef>
              <a:buFont typeface="Wingdings"/>
              <a:buChar char=""/>
              <a:tabLst>
                <a:tab pos="1007145" algn="l"/>
                <a:tab pos="1007990" algn="l"/>
              </a:tabLst>
            </a:pPr>
            <a:r>
              <a:rPr sz="2530" spc="-13" dirty="0">
                <a:latin typeface="Calibri"/>
                <a:cs typeface="Calibri"/>
              </a:rPr>
              <a:t>Multi-</a:t>
            </a:r>
            <a:r>
              <a:rPr sz="2530" dirty="0">
                <a:latin typeface="Calibri"/>
                <a:cs typeface="Calibri"/>
              </a:rPr>
              <a:t>tenancy</a:t>
            </a:r>
            <a:r>
              <a:rPr sz="2530" spc="-7" dirty="0">
                <a:latin typeface="Calibri"/>
                <a:cs typeface="Calibri"/>
              </a:rPr>
              <a:t> </a:t>
            </a:r>
            <a:r>
              <a:rPr sz="2530" dirty="0">
                <a:latin typeface="Calibri"/>
                <a:cs typeface="Calibri"/>
              </a:rPr>
              <a:t>induces</a:t>
            </a:r>
            <a:r>
              <a:rPr sz="2530" spc="-87" dirty="0">
                <a:latin typeface="Calibri"/>
                <a:cs typeface="Calibri"/>
              </a:rPr>
              <a:t> </a:t>
            </a:r>
            <a:r>
              <a:rPr sz="2530" dirty="0">
                <a:latin typeface="Calibri"/>
                <a:cs typeface="Calibri"/>
              </a:rPr>
              <a:t>the</a:t>
            </a:r>
            <a:r>
              <a:rPr sz="2530" spc="-53" dirty="0">
                <a:latin typeface="Calibri"/>
                <a:cs typeface="Calibri"/>
              </a:rPr>
              <a:t> </a:t>
            </a:r>
            <a:r>
              <a:rPr sz="2530" dirty="0">
                <a:latin typeface="Calibri"/>
                <a:cs typeface="Calibri"/>
              </a:rPr>
              <a:t>risk</a:t>
            </a:r>
            <a:r>
              <a:rPr sz="2530" spc="-87" dirty="0">
                <a:latin typeface="Calibri"/>
                <a:cs typeface="Calibri"/>
              </a:rPr>
              <a:t> </a:t>
            </a:r>
            <a:r>
              <a:rPr sz="2530" dirty="0">
                <a:latin typeface="Calibri"/>
                <a:cs typeface="Calibri"/>
              </a:rPr>
              <a:t>of</a:t>
            </a:r>
            <a:r>
              <a:rPr sz="2530" spc="-100" dirty="0">
                <a:latin typeface="Calibri"/>
                <a:cs typeface="Calibri"/>
              </a:rPr>
              <a:t> </a:t>
            </a:r>
            <a:r>
              <a:rPr sz="2530" dirty="0">
                <a:latin typeface="Calibri"/>
                <a:cs typeface="Calibri"/>
              </a:rPr>
              <a:t>data</a:t>
            </a:r>
            <a:r>
              <a:rPr sz="2530" spc="-67" dirty="0">
                <a:latin typeface="Calibri"/>
                <a:cs typeface="Calibri"/>
              </a:rPr>
              <a:t> </a:t>
            </a:r>
            <a:r>
              <a:rPr sz="2530" spc="-13" dirty="0">
                <a:latin typeface="Calibri"/>
                <a:cs typeface="Calibri"/>
              </a:rPr>
              <a:t>leakage.</a:t>
            </a:r>
            <a:endParaRPr sz="2530" dirty="0">
              <a:latin typeface="Calibri"/>
              <a:cs typeface="Calibri"/>
            </a:endParaRPr>
          </a:p>
          <a:p>
            <a:pPr marL="475244" indent="-459177">
              <a:spcBef>
                <a:spcPts val="305"/>
              </a:spcBef>
              <a:buFont typeface="Wingdings"/>
              <a:buChar char=""/>
              <a:tabLst>
                <a:tab pos="476089" algn="l"/>
              </a:tabLst>
            </a:pPr>
            <a:r>
              <a:rPr sz="2930" spc="-13" dirty="0">
                <a:latin typeface="Calibri"/>
                <a:cs typeface="Calibri"/>
              </a:rPr>
              <a:t>Heterogeneity</a:t>
            </a:r>
            <a:endParaRPr sz="2930" dirty="0">
              <a:latin typeface="Calibri"/>
              <a:cs typeface="Calibri"/>
            </a:endParaRPr>
          </a:p>
          <a:p>
            <a:pPr marL="1007145" lvl="1" indent="-382225">
              <a:spcBef>
                <a:spcPts val="333"/>
              </a:spcBef>
              <a:buFont typeface="Wingdings"/>
              <a:buChar char=""/>
              <a:tabLst>
                <a:tab pos="1007145" algn="l"/>
                <a:tab pos="1007990" algn="l"/>
              </a:tabLst>
            </a:pPr>
            <a:r>
              <a:rPr sz="2530" spc="-13" dirty="0">
                <a:latin typeface="Calibri"/>
                <a:cs typeface="Calibri"/>
              </a:rPr>
              <a:t>Integration</a:t>
            </a:r>
            <a:r>
              <a:rPr sz="2530" spc="20" dirty="0">
                <a:latin typeface="Calibri"/>
                <a:cs typeface="Calibri"/>
              </a:rPr>
              <a:t> </a:t>
            </a:r>
            <a:r>
              <a:rPr sz="2530" dirty="0">
                <a:latin typeface="Calibri"/>
                <a:cs typeface="Calibri"/>
              </a:rPr>
              <a:t>of</a:t>
            </a:r>
            <a:r>
              <a:rPr sz="2530" spc="-87" dirty="0">
                <a:latin typeface="Calibri"/>
                <a:cs typeface="Calibri"/>
              </a:rPr>
              <a:t> </a:t>
            </a:r>
            <a:r>
              <a:rPr sz="2530" dirty="0">
                <a:latin typeface="Calibri"/>
                <a:cs typeface="Calibri"/>
              </a:rPr>
              <a:t>varying</a:t>
            </a:r>
            <a:r>
              <a:rPr sz="2530" spc="-53" dirty="0">
                <a:latin typeface="Calibri"/>
                <a:cs typeface="Calibri"/>
              </a:rPr>
              <a:t> </a:t>
            </a:r>
            <a:r>
              <a:rPr sz="2530" spc="-13" dirty="0">
                <a:latin typeface="Calibri"/>
                <a:cs typeface="Calibri"/>
              </a:rPr>
              <a:t>hardware</a:t>
            </a:r>
            <a:r>
              <a:rPr sz="2530" spc="-87" dirty="0">
                <a:latin typeface="Calibri"/>
                <a:cs typeface="Calibri"/>
              </a:rPr>
              <a:t> </a:t>
            </a:r>
            <a:r>
              <a:rPr sz="2530" spc="-13" dirty="0">
                <a:latin typeface="Calibri"/>
                <a:cs typeface="Calibri"/>
              </a:rPr>
              <a:t>platforms</a:t>
            </a:r>
            <a:r>
              <a:rPr sz="2530" spc="-47" dirty="0">
                <a:latin typeface="Calibri"/>
                <a:cs typeface="Calibri"/>
              </a:rPr>
              <a:t> </a:t>
            </a:r>
            <a:r>
              <a:rPr sz="2530" dirty="0">
                <a:latin typeface="Calibri"/>
                <a:cs typeface="Calibri"/>
              </a:rPr>
              <a:t>and</a:t>
            </a:r>
            <a:r>
              <a:rPr sz="2530" spc="-67" dirty="0">
                <a:latin typeface="Calibri"/>
                <a:cs typeface="Calibri"/>
              </a:rPr>
              <a:t> </a:t>
            </a:r>
            <a:r>
              <a:rPr sz="2530" spc="-13" dirty="0">
                <a:latin typeface="Calibri"/>
                <a:cs typeface="Calibri"/>
              </a:rPr>
              <a:t>specifications.</a:t>
            </a:r>
            <a:endParaRPr sz="2530" dirty="0">
              <a:latin typeface="Calibri"/>
              <a:cs typeface="Calibri"/>
            </a:endParaRPr>
          </a:p>
          <a:p>
            <a:pPr marL="1007145" lvl="1" indent="-382225">
              <a:spcBef>
                <a:spcPts val="326"/>
              </a:spcBef>
              <a:buFont typeface="Wingdings"/>
              <a:buChar char=""/>
              <a:tabLst>
                <a:tab pos="1007145" algn="l"/>
                <a:tab pos="1007990" algn="l"/>
              </a:tabLst>
            </a:pPr>
            <a:r>
              <a:rPr sz="2530" spc="-13" dirty="0">
                <a:latin typeface="Calibri"/>
                <a:cs typeface="Calibri"/>
              </a:rPr>
              <a:t>Integration </a:t>
            </a:r>
            <a:r>
              <a:rPr sz="2530" dirty="0">
                <a:latin typeface="Calibri"/>
                <a:cs typeface="Calibri"/>
              </a:rPr>
              <a:t>of</a:t>
            </a:r>
            <a:r>
              <a:rPr sz="2530" spc="-107" dirty="0">
                <a:latin typeface="Calibri"/>
                <a:cs typeface="Calibri"/>
              </a:rPr>
              <a:t> </a:t>
            </a:r>
            <a:r>
              <a:rPr sz="2530" spc="-13" dirty="0">
                <a:latin typeface="Calibri"/>
                <a:cs typeface="Calibri"/>
              </a:rPr>
              <a:t>different</a:t>
            </a:r>
            <a:r>
              <a:rPr sz="2530" spc="-67" dirty="0">
                <a:latin typeface="Calibri"/>
                <a:cs typeface="Calibri"/>
              </a:rPr>
              <a:t> </a:t>
            </a:r>
            <a:r>
              <a:rPr sz="2530" dirty="0">
                <a:latin typeface="Calibri"/>
                <a:cs typeface="Calibri"/>
              </a:rPr>
              <a:t>radio</a:t>
            </a:r>
            <a:r>
              <a:rPr sz="2530" spc="-93" dirty="0">
                <a:latin typeface="Calibri"/>
                <a:cs typeface="Calibri"/>
              </a:rPr>
              <a:t> </a:t>
            </a:r>
            <a:r>
              <a:rPr sz="2530" spc="-13" dirty="0">
                <a:latin typeface="Calibri"/>
                <a:cs typeface="Calibri"/>
              </a:rPr>
              <a:t>specifications.</a:t>
            </a:r>
            <a:endParaRPr sz="2530" dirty="0">
              <a:latin typeface="Calibri"/>
              <a:cs typeface="Calibri"/>
            </a:endParaRPr>
          </a:p>
          <a:p>
            <a:pPr marL="1007145" lvl="1" indent="-382225">
              <a:spcBef>
                <a:spcPts val="286"/>
              </a:spcBef>
              <a:buFont typeface="Wingdings"/>
              <a:buChar char=""/>
              <a:tabLst>
                <a:tab pos="1007145" algn="l"/>
                <a:tab pos="1007990" algn="l"/>
              </a:tabLst>
            </a:pPr>
            <a:r>
              <a:rPr sz="2530" spc="-13" dirty="0">
                <a:latin typeface="Calibri"/>
                <a:cs typeface="Calibri"/>
              </a:rPr>
              <a:t>Integration</a:t>
            </a:r>
            <a:r>
              <a:rPr sz="2530" spc="7" dirty="0">
                <a:latin typeface="Calibri"/>
                <a:cs typeface="Calibri"/>
              </a:rPr>
              <a:t> </a:t>
            </a:r>
            <a:r>
              <a:rPr sz="2530" dirty="0">
                <a:latin typeface="Calibri"/>
                <a:cs typeface="Calibri"/>
              </a:rPr>
              <a:t>of</a:t>
            </a:r>
            <a:r>
              <a:rPr sz="2530" spc="-93" dirty="0">
                <a:latin typeface="Calibri"/>
                <a:cs typeface="Calibri"/>
              </a:rPr>
              <a:t> </a:t>
            </a:r>
            <a:r>
              <a:rPr sz="2530" dirty="0">
                <a:latin typeface="Calibri"/>
                <a:cs typeface="Calibri"/>
              </a:rPr>
              <a:t>various</a:t>
            </a:r>
            <a:r>
              <a:rPr sz="2530" spc="-113" dirty="0">
                <a:latin typeface="Calibri"/>
                <a:cs typeface="Calibri"/>
              </a:rPr>
              <a:t> </a:t>
            </a:r>
            <a:r>
              <a:rPr sz="2530" spc="-13" dirty="0">
                <a:latin typeface="Calibri"/>
                <a:cs typeface="Calibri"/>
              </a:rPr>
              <a:t>software</a:t>
            </a:r>
            <a:r>
              <a:rPr sz="2530" spc="-47" dirty="0">
                <a:latin typeface="Calibri"/>
                <a:cs typeface="Calibri"/>
              </a:rPr>
              <a:t> </a:t>
            </a:r>
            <a:r>
              <a:rPr sz="2530" spc="-13" dirty="0">
                <a:latin typeface="Calibri"/>
                <a:cs typeface="Calibri"/>
              </a:rPr>
              <a:t>platforms.</a:t>
            </a:r>
            <a:endParaRPr sz="2530" dirty="0">
              <a:latin typeface="Calibri"/>
              <a:cs typeface="Calibri"/>
            </a:endParaRPr>
          </a:p>
          <a:p>
            <a:pPr marL="1007145" lvl="1" indent="-382225">
              <a:spcBef>
                <a:spcPts val="325"/>
              </a:spcBef>
              <a:buFont typeface="Wingdings"/>
              <a:buChar char=""/>
              <a:tabLst>
                <a:tab pos="1007145" algn="l"/>
                <a:tab pos="1007990" algn="l"/>
              </a:tabLst>
            </a:pPr>
            <a:r>
              <a:rPr sz="2530" spc="-13" dirty="0">
                <a:latin typeface="Calibri"/>
                <a:cs typeface="Calibri"/>
              </a:rPr>
              <a:t>Accommodating</a:t>
            </a:r>
            <a:r>
              <a:rPr sz="2530" spc="-27" dirty="0">
                <a:latin typeface="Calibri"/>
                <a:cs typeface="Calibri"/>
              </a:rPr>
              <a:t> </a:t>
            </a:r>
            <a:r>
              <a:rPr sz="2530" dirty="0">
                <a:latin typeface="Calibri"/>
                <a:cs typeface="Calibri"/>
              </a:rPr>
              <a:t>varying</a:t>
            </a:r>
            <a:r>
              <a:rPr sz="2530" spc="-53" dirty="0">
                <a:latin typeface="Calibri"/>
                <a:cs typeface="Calibri"/>
              </a:rPr>
              <a:t> </a:t>
            </a:r>
            <a:r>
              <a:rPr sz="2530" dirty="0">
                <a:latin typeface="Calibri"/>
                <a:cs typeface="Calibri"/>
              </a:rPr>
              <a:t>user</a:t>
            </a:r>
            <a:r>
              <a:rPr sz="2530" spc="-67" dirty="0">
                <a:latin typeface="Calibri"/>
                <a:cs typeface="Calibri"/>
              </a:rPr>
              <a:t> </a:t>
            </a:r>
            <a:r>
              <a:rPr sz="2530" spc="-13" dirty="0">
                <a:latin typeface="Calibri"/>
                <a:cs typeface="Calibri"/>
              </a:rPr>
              <a:t>requirements.</a:t>
            </a:r>
            <a:endParaRPr sz="2530" dirty="0">
              <a:latin typeface="Calibri"/>
              <a:cs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9515" y="811798"/>
            <a:ext cx="11448091" cy="572783"/>
          </a:xfrm>
          <a:prstGeom prst="rect">
            <a:avLst/>
          </a:prstGeom>
        </p:spPr>
        <p:txBody>
          <a:bodyPr vert="horz" wrap="square" lIns="0" tIns="18604" rIns="0" bIns="0" rtlCol="0" anchor="t">
            <a:spAutoFit/>
          </a:bodyPr>
          <a:lstStyle/>
          <a:p>
            <a:pPr marL="16913">
              <a:spcBef>
                <a:spcPts val="146"/>
              </a:spcBef>
            </a:pPr>
            <a:r>
              <a:rPr spc="-473" dirty="0"/>
              <a:t>IoT</a:t>
            </a:r>
            <a:r>
              <a:rPr spc="-73" dirty="0"/>
              <a:t> </a:t>
            </a:r>
            <a:r>
              <a:rPr dirty="0"/>
              <a:t>Challenges</a:t>
            </a:r>
            <a:r>
              <a:rPr spc="-146" dirty="0"/>
              <a:t> </a:t>
            </a:r>
            <a:r>
              <a:rPr spc="-200" dirty="0"/>
              <a:t>in</a:t>
            </a:r>
            <a:r>
              <a:rPr spc="-73" dirty="0"/>
              <a:t> </a:t>
            </a:r>
            <a:r>
              <a:rPr spc="-233" dirty="0"/>
              <a:t>Smart</a:t>
            </a:r>
            <a:r>
              <a:rPr spc="-47" dirty="0"/>
              <a:t> </a:t>
            </a:r>
            <a:r>
              <a:rPr spc="-93" dirty="0"/>
              <a:t>Cities</a:t>
            </a:r>
            <a:r>
              <a:rPr spc="-73" dirty="0"/>
              <a:t> </a:t>
            </a:r>
            <a:r>
              <a:rPr spc="-27" dirty="0"/>
              <a:t>(contd.)</a:t>
            </a:r>
          </a:p>
        </p:txBody>
      </p:sp>
      <p:sp>
        <p:nvSpPr>
          <p:cNvPr id="5" name="object 5"/>
          <p:cNvSpPr txBox="1">
            <a:spLocks noGrp="1"/>
          </p:cNvSpPr>
          <p:nvPr>
            <p:ph type="sldNum" sz="quarter" idx="7"/>
          </p:nvPr>
        </p:nvSpPr>
        <p:spPr>
          <a:xfrm>
            <a:off x="8401557" y="4830038"/>
            <a:ext cx="247650" cy="179958"/>
          </a:xfrm>
          <a:prstGeom prst="rect">
            <a:avLst/>
          </a:prstGeom>
        </p:spPr>
        <p:txBody>
          <a:bodyPr vert="horz" wrap="square" lIns="0" tIns="0" rIns="0" bIns="0" rtlCol="0">
            <a:spAutoFit/>
          </a:bodyPr>
          <a:lstStyle>
            <a:defPPr>
              <a:defRPr kern="0"/>
            </a:defPPr>
            <a:lvl1pPr>
              <a:defRPr sz="1200" b="0" i="0">
                <a:solidFill>
                  <a:srgbClr val="888888"/>
                </a:solidFill>
                <a:latin typeface="Calibri"/>
                <a:cs typeface="Calibri"/>
              </a:defRPr>
            </a:lvl1pPr>
          </a:lstStyle>
          <a:p>
            <a:pPr marL="44450">
              <a:lnSpc>
                <a:spcPts val="1240"/>
              </a:lnSpc>
            </a:pPr>
            <a:fld id="{81D60167-4931-47E6-BA6A-407CBD079E47}" type="slidenum">
              <a:rPr lang="en-IN" spc="-25" smtClean="0"/>
              <a:pPr marL="44450">
                <a:lnSpc>
                  <a:spcPts val="1240"/>
                </a:lnSpc>
              </a:pPr>
              <a:t>52</a:t>
            </a:fld>
            <a:endParaRPr spc="-33" dirty="0"/>
          </a:p>
        </p:txBody>
      </p:sp>
      <p:sp>
        <p:nvSpPr>
          <p:cNvPr id="6" name="object 6"/>
          <p:cNvSpPr txBox="1">
            <a:spLocks noGrp="1"/>
          </p:cNvSpPr>
          <p:nvPr>
            <p:ph type="ftr" sz="quarter" idx="5"/>
          </p:nvPr>
        </p:nvSpPr>
        <p:spPr>
          <a:xfrm>
            <a:off x="5870828" y="4834001"/>
            <a:ext cx="2439670" cy="206755"/>
          </a:xfrm>
          <a:prstGeom prst="rect">
            <a:avLst/>
          </a:prstGeom>
        </p:spPr>
        <p:txBody>
          <a:bodyPr vert="horz" wrap="square" lIns="0" tIns="0" rIns="0" bIns="0" rtlCol="0">
            <a:spAutoFit/>
          </a:bodyPr>
          <a:lstStyle>
            <a:defPPr>
              <a:defRPr kern="0"/>
            </a:defPPr>
            <a:lvl1pPr>
              <a:defRPr sz="1400" b="0" i="0">
                <a:solidFill>
                  <a:srgbClr val="FFFF00"/>
                </a:solidFill>
                <a:latin typeface="Calibri"/>
                <a:cs typeface="Calibri"/>
              </a:defRPr>
            </a:lvl1pPr>
          </a:lstStyle>
          <a:p>
            <a:pPr marL="18604">
              <a:lnSpc>
                <a:spcPts val="1898"/>
              </a:lnSpc>
            </a:pPr>
            <a:r>
              <a:rPr lang="en-US" spc="-10"/>
              <a:t>Introduction</a:t>
            </a:r>
            <a:r>
              <a:rPr lang="en-US" spc="5"/>
              <a:t> </a:t>
            </a:r>
            <a:r>
              <a:rPr lang="en-US"/>
              <a:t>to</a:t>
            </a:r>
            <a:r>
              <a:rPr lang="en-US" spc="-30"/>
              <a:t> </a:t>
            </a:r>
            <a:r>
              <a:rPr lang="en-US"/>
              <a:t>Internet</a:t>
            </a:r>
            <a:r>
              <a:rPr lang="en-US" spc="15"/>
              <a:t> </a:t>
            </a:r>
            <a:r>
              <a:rPr lang="en-US"/>
              <a:t>of</a:t>
            </a:r>
            <a:r>
              <a:rPr lang="en-US" spc="-55"/>
              <a:t> </a:t>
            </a:r>
            <a:r>
              <a:rPr lang="en-US" spc="-10"/>
              <a:t>Things</a:t>
            </a:r>
            <a:endParaRPr spc="-13" dirty="0"/>
          </a:p>
        </p:txBody>
      </p:sp>
      <p:sp>
        <p:nvSpPr>
          <p:cNvPr id="3" name="object 3"/>
          <p:cNvSpPr txBox="1"/>
          <p:nvPr/>
        </p:nvSpPr>
        <p:spPr>
          <a:xfrm>
            <a:off x="721627" y="1515956"/>
            <a:ext cx="7984369" cy="3653096"/>
          </a:xfrm>
          <a:prstGeom prst="rect">
            <a:avLst/>
          </a:prstGeom>
        </p:spPr>
        <p:txBody>
          <a:bodyPr vert="horz" wrap="square" lIns="0" tIns="119233" rIns="0" bIns="0" rtlCol="0">
            <a:spAutoFit/>
          </a:bodyPr>
          <a:lstStyle/>
          <a:p>
            <a:pPr marL="475244" indent="-459177">
              <a:spcBef>
                <a:spcPts val="939"/>
              </a:spcBef>
              <a:buFont typeface="Wingdings"/>
              <a:buChar char=""/>
              <a:tabLst>
                <a:tab pos="476089" algn="l"/>
              </a:tabLst>
            </a:pPr>
            <a:r>
              <a:rPr sz="3196" spc="-13" dirty="0">
                <a:latin typeface="Calibri"/>
                <a:cs typeface="Calibri"/>
              </a:rPr>
              <a:t>Reliability</a:t>
            </a:r>
            <a:endParaRPr sz="3196">
              <a:latin typeface="Calibri"/>
              <a:cs typeface="Calibri"/>
            </a:endParaRPr>
          </a:p>
          <a:p>
            <a:pPr marL="1007145" lvl="1" indent="-382225">
              <a:spcBef>
                <a:spcPts val="666"/>
              </a:spcBef>
              <a:buFont typeface="Wingdings"/>
              <a:buChar char=""/>
              <a:tabLst>
                <a:tab pos="1007145" algn="l"/>
                <a:tab pos="1007990" algn="l"/>
              </a:tabLst>
            </a:pPr>
            <a:r>
              <a:rPr sz="2663" dirty="0">
                <a:latin typeface="Calibri"/>
                <a:cs typeface="Calibri"/>
              </a:rPr>
              <a:t>Unreliable</a:t>
            </a:r>
            <a:r>
              <a:rPr sz="2663" spc="-40" dirty="0">
                <a:latin typeface="Calibri"/>
                <a:cs typeface="Calibri"/>
              </a:rPr>
              <a:t> </a:t>
            </a:r>
            <a:r>
              <a:rPr sz="2663" spc="-13" dirty="0">
                <a:latin typeface="Calibri"/>
                <a:cs typeface="Calibri"/>
              </a:rPr>
              <a:t>communication</a:t>
            </a:r>
            <a:r>
              <a:rPr sz="2663" spc="7" dirty="0">
                <a:latin typeface="Calibri"/>
                <a:cs typeface="Calibri"/>
              </a:rPr>
              <a:t> </a:t>
            </a:r>
            <a:r>
              <a:rPr sz="2663" dirty="0">
                <a:latin typeface="Calibri"/>
                <a:cs typeface="Calibri"/>
              </a:rPr>
              <a:t>due</a:t>
            </a:r>
            <a:r>
              <a:rPr sz="2663" spc="-113" dirty="0">
                <a:latin typeface="Calibri"/>
                <a:cs typeface="Calibri"/>
              </a:rPr>
              <a:t> </a:t>
            </a:r>
            <a:r>
              <a:rPr sz="2663" dirty="0">
                <a:latin typeface="Calibri"/>
                <a:cs typeface="Calibri"/>
              </a:rPr>
              <a:t>to</a:t>
            </a:r>
            <a:r>
              <a:rPr sz="2663" spc="-87" dirty="0">
                <a:latin typeface="Calibri"/>
                <a:cs typeface="Calibri"/>
              </a:rPr>
              <a:t> </a:t>
            </a:r>
            <a:r>
              <a:rPr sz="2663" dirty="0">
                <a:latin typeface="Calibri"/>
                <a:cs typeface="Calibri"/>
              </a:rPr>
              <a:t>vehicle</a:t>
            </a:r>
            <a:r>
              <a:rPr sz="2663" spc="-13" dirty="0">
                <a:latin typeface="Calibri"/>
                <a:cs typeface="Calibri"/>
              </a:rPr>
              <a:t> mobility.</a:t>
            </a:r>
            <a:endParaRPr sz="2663">
              <a:latin typeface="Calibri"/>
              <a:cs typeface="Calibri"/>
            </a:endParaRPr>
          </a:p>
          <a:p>
            <a:pPr marL="1007145" lvl="1" indent="-382225">
              <a:spcBef>
                <a:spcPts val="645"/>
              </a:spcBef>
              <a:buFont typeface="Wingdings"/>
              <a:buChar char=""/>
              <a:tabLst>
                <a:tab pos="1007145" algn="l"/>
                <a:tab pos="1007990" algn="l"/>
              </a:tabLst>
            </a:pPr>
            <a:r>
              <a:rPr sz="2663" dirty="0">
                <a:latin typeface="Calibri"/>
                <a:cs typeface="Calibri"/>
              </a:rPr>
              <a:t>Device</a:t>
            </a:r>
            <a:r>
              <a:rPr sz="2663" spc="-60" dirty="0">
                <a:latin typeface="Calibri"/>
                <a:cs typeface="Calibri"/>
              </a:rPr>
              <a:t> </a:t>
            </a:r>
            <a:r>
              <a:rPr sz="2663" dirty="0">
                <a:latin typeface="Calibri"/>
                <a:cs typeface="Calibri"/>
              </a:rPr>
              <a:t>failures</a:t>
            </a:r>
            <a:r>
              <a:rPr sz="2663" spc="-67" dirty="0">
                <a:latin typeface="Calibri"/>
                <a:cs typeface="Calibri"/>
              </a:rPr>
              <a:t> </a:t>
            </a:r>
            <a:r>
              <a:rPr sz="2663" dirty="0">
                <a:latin typeface="Calibri"/>
                <a:cs typeface="Calibri"/>
              </a:rPr>
              <a:t>still</a:t>
            </a:r>
            <a:r>
              <a:rPr sz="2663" spc="-47" dirty="0">
                <a:latin typeface="Calibri"/>
                <a:cs typeface="Calibri"/>
              </a:rPr>
              <a:t> </a:t>
            </a:r>
            <a:r>
              <a:rPr sz="2663" spc="-13" dirty="0">
                <a:latin typeface="Calibri"/>
                <a:cs typeface="Calibri"/>
              </a:rPr>
              <a:t>significant</a:t>
            </a:r>
            <a:endParaRPr sz="2663">
              <a:latin typeface="Calibri"/>
              <a:cs typeface="Calibri"/>
            </a:endParaRPr>
          </a:p>
          <a:p>
            <a:pPr marL="475244" indent="-459177">
              <a:spcBef>
                <a:spcPts val="746"/>
              </a:spcBef>
              <a:buFont typeface="Wingdings"/>
              <a:buChar char=""/>
              <a:tabLst>
                <a:tab pos="476089" algn="l"/>
              </a:tabLst>
            </a:pPr>
            <a:r>
              <a:rPr sz="3196" dirty="0">
                <a:latin typeface="Calibri"/>
                <a:cs typeface="Calibri"/>
              </a:rPr>
              <a:t>Large</a:t>
            </a:r>
            <a:r>
              <a:rPr sz="3196" spc="-100" dirty="0">
                <a:latin typeface="Calibri"/>
                <a:cs typeface="Calibri"/>
              </a:rPr>
              <a:t> </a:t>
            </a:r>
            <a:r>
              <a:rPr sz="3196" spc="-13" dirty="0">
                <a:latin typeface="Calibri"/>
                <a:cs typeface="Calibri"/>
              </a:rPr>
              <a:t>scale</a:t>
            </a:r>
            <a:endParaRPr sz="3196">
              <a:latin typeface="Calibri"/>
              <a:cs typeface="Calibri"/>
            </a:endParaRPr>
          </a:p>
          <a:p>
            <a:pPr marL="1007145" lvl="1" indent="-382225">
              <a:spcBef>
                <a:spcPts val="659"/>
              </a:spcBef>
              <a:buFont typeface="Wingdings"/>
              <a:buChar char=""/>
              <a:tabLst>
                <a:tab pos="1007145" algn="l"/>
                <a:tab pos="1007990" algn="l"/>
              </a:tabLst>
            </a:pPr>
            <a:r>
              <a:rPr sz="2663" dirty="0">
                <a:latin typeface="Calibri"/>
                <a:cs typeface="Calibri"/>
              </a:rPr>
              <a:t>Delay</a:t>
            </a:r>
            <a:r>
              <a:rPr sz="2663" spc="-53" dirty="0">
                <a:latin typeface="Calibri"/>
                <a:cs typeface="Calibri"/>
              </a:rPr>
              <a:t> </a:t>
            </a:r>
            <a:r>
              <a:rPr sz="2663" dirty="0">
                <a:latin typeface="Calibri"/>
                <a:cs typeface="Calibri"/>
              </a:rPr>
              <a:t>due</a:t>
            </a:r>
            <a:r>
              <a:rPr sz="2663" spc="-87" dirty="0">
                <a:latin typeface="Calibri"/>
                <a:cs typeface="Calibri"/>
              </a:rPr>
              <a:t> </a:t>
            </a:r>
            <a:r>
              <a:rPr sz="2663" dirty="0">
                <a:latin typeface="Calibri"/>
                <a:cs typeface="Calibri"/>
              </a:rPr>
              <a:t>to</a:t>
            </a:r>
            <a:r>
              <a:rPr sz="2663" spc="-87" dirty="0">
                <a:latin typeface="Calibri"/>
                <a:cs typeface="Calibri"/>
              </a:rPr>
              <a:t> </a:t>
            </a:r>
            <a:r>
              <a:rPr sz="2663" dirty="0">
                <a:latin typeface="Calibri"/>
                <a:cs typeface="Calibri"/>
              </a:rPr>
              <a:t>large</a:t>
            </a:r>
            <a:r>
              <a:rPr sz="2663" spc="-60" dirty="0">
                <a:latin typeface="Calibri"/>
                <a:cs typeface="Calibri"/>
              </a:rPr>
              <a:t> </a:t>
            </a:r>
            <a:r>
              <a:rPr sz="2663" dirty="0">
                <a:latin typeface="Calibri"/>
                <a:cs typeface="Calibri"/>
              </a:rPr>
              <a:t>scale</a:t>
            </a:r>
            <a:r>
              <a:rPr sz="2663" spc="-33" dirty="0">
                <a:latin typeface="Calibri"/>
                <a:cs typeface="Calibri"/>
              </a:rPr>
              <a:t> </a:t>
            </a:r>
            <a:r>
              <a:rPr sz="2663" spc="-13" dirty="0">
                <a:latin typeface="Calibri"/>
                <a:cs typeface="Calibri"/>
              </a:rPr>
              <a:t>deployments.</a:t>
            </a:r>
            <a:endParaRPr sz="2663">
              <a:latin typeface="Calibri"/>
              <a:cs typeface="Calibri"/>
            </a:endParaRPr>
          </a:p>
          <a:p>
            <a:pPr marL="1007145" lvl="1" indent="-382225">
              <a:spcBef>
                <a:spcPts val="645"/>
              </a:spcBef>
              <a:buFont typeface="Wingdings"/>
              <a:buChar char=""/>
              <a:tabLst>
                <a:tab pos="1007145" algn="l"/>
                <a:tab pos="1007990" algn="l"/>
              </a:tabLst>
            </a:pPr>
            <a:r>
              <a:rPr sz="2663" dirty="0">
                <a:latin typeface="Calibri"/>
                <a:cs typeface="Calibri"/>
              </a:rPr>
              <a:t>Delay</a:t>
            </a:r>
            <a:r>
              <a:rPr sz="2663" spc="-33" dirty="0">
                <a:latin typeface="Calibri"/>
                <a:cs typeface="Calibri"/>
              </a:rPr>
              <a:t> </a:t>
            </a:r>
            <a:r>
              <a:rPr sz="2663" dirty="0">
                <a:latin typeface="Calibri"/>
                <a:cs typeface="Calibri"/>
              </a:rPr>
              <a:t>due</a:t>
            </a:r>
            <a:r>
              <a:rPr sz="2663" spc="-80" dirty="0">
                <a:latin typeface="Calibri"/>
                <a:cs typeface="Calibri"/>
              </a:rPr>
              <a:t> </a:t>
            </a:r>
            <a:r>
              <a:rPr sz="2663" dirty="0">
                <a:latin typeface="Calibri"/>
                <a:cs typeface="Calibri"/>
              </a:rPr>
              <a:t>to</a:t>
            </a:r>
            <a:r>
              <a:rPr sz="2663" spc="-67" dirty="0">
                <a:latin typeface="Calibri"/>
                <a:cs typeface="Calibri"/>
              </a:rPr>
              <a:t> </a:t>
            </a:r>
            <a:r>
              <a:rPr sz="2663" dirty="0">
                <a:latin typeface="Calibri"/>
                <a:cs typeface="Calibri"/>
              </a:rPr>
              <a:t>mobility</a:t>
            </a:r>
            <a:r>
              <a:rPr sz="2663" spc="-53" dirty="0">
                <a:latin typeface="Calibri"/>
                <a:cs typeface="Calibri"/>
              </a:rPr>
              <a:t> </a:t>
            </a:r>
            <a:r>
              <a:rPr sz="2663" dirty="0">
                <a:latin typeface="Calibri"/>
                <a:cs typeface="Calibri"/>
              </a:rPr>
              <a:t>of</a:t>
            </a:r>
            <a:r>
              <a:rPr sz="2663" spc="-80" dirty="0">
                <a:latin typeface="Calibri"/>
                <a:cs typeface="Calibri"/>
              </a:rPr>
              <a:t> </a:t>
            </a:r>
            <a:r>
              <a:rPr sz="2663" dirty="0">
                <a:latin typeface="Calibri"/>
                <a:cs typeface="Calibri"/>
              </a:rPr>
              <a:t>deployed</a:t>
            </a:r>
            <a:r>
              <a:rPr sz="2663" spc="-87" dirty="0">
                <a:latin typeface="Calibri"/>
                <a:cs typeface="Calibri"/>
              </a:rPr>
              <a:t> </a:t>
            </a:r>
            <a:r>
              <a:rPr sz="2663" spc="-13" dirty="0">
                <a:latin typeface="Calibri"/>
                <a:cs typeface="Calibri"/>
              </a:rPr>
              <a:t>nodes.</a:t>
            </a:r>
            <a:endParaRPr sz="2663">
              <a:latin typeface="Calibri"/>
              <a:cs typeface="Calibri"/>
            </a:endParaRPr>
          </a:p>
          <a:p>
            <a:pPr marL="1007145" lvl="1" indent="-382225">
              <a:spcBef>
                <a:spcPts val="639"/>
              </a:spcBef>
              <a:buFont typeface="Wingdings"/>
              <a:buChar char=""/>
              <a:tabLst>
                <a:tab pos="1007145" algn="l"/>
                <a:tab pos="1007990" algn="l"/>
              </a:tabLst>
            </a:pPr>
            <a:r>
              <a:rPr sz="2663" dirty="0">
                <a:latin typeface="Calibri"/>
                <a:cs typeface="Calibri"/>
              </a:rPr>
              <a:t>Distribution</a:t>
            </a:r>
            <a:r>
              <a:rPr sz="2663" spc="-60" dirty="0">
                <a:latin typeface="Calibri"/>
                <a:cs typeface="Calibri"/>
              </a:rPr>
              <a:t> </a:t>
            </a:r>
            <a:r>
              <a:rPr sz="2663" dirty="0">
                <a:latin typeface="Calibri"/>
                <a:cs typeface="Calibri"/>
              </a:rPr>
              <a:t>of</a:t>
            </a:r>
            <a:r>
              <a:rPr sz="2663" spc="-100" dirty="0">
                <a:latin typeface="Calibri"/>
                <a:cs typeface="Calibri"/>
              </a:rPr>
              <a:t> </a:t>
            </a:r>
            <a:r>
              <a:rPr sz="2663" dirty="0">
                <a:latin typeface="Calibri"/>
                <a:cs typeface="Calibri"/>
              </a:rPr>
              <a:t>devices</a:t>
            </a:r>
            <a:r>
              <a:rPr sz="2663" spc="-60" dirty="0">
                <a:latin typeface="Calibri"/>
                <a:cs typeface="Calibri"/>
              </a:rPr>
              <a:t> </a:t>
            </a:r>
            <a:r>
              <a:rPr sz="2663" dirty="0">
                <a:latin typeface="Calibri"/>
                <a:cs typeface="Calibri"/>
              </a:rPr>
              <a:t>can</a:t>
            </a:r>
            <a:r>
              <a:rPr sz="2663" spc="-53" dirty="0">
                <a:latin typeface="Calibri"/>
                <a:cs typeface="Calibri"/>
              </a:rPr>
              <a:t> </a:t>
            </a:r>
            <a:r>
              <a:rPr sz="2663" dirty="0">
                <a:latin typeface="Calibri"/>
                <a:cs typeface="Calibri"/>
              </a:rPr>
              <a:t>affect</a:t>
            </a:r>
            <a:r>
              <a:rPr sz="2663" spc="-60" dirty="0">
                <a:latin typeface="Calibri"/>
                <a:cs typeface="Calibri"/>
              </a:rPr>
              <a:t> </a:t>
            </a:r>
            <a:r>
              <a:rPr sz="2663" dirty="0">
                <a:latin typeface="Calibri"/>
                <a:cs typeface="Calibri"/>
              </a:rPr>
              <a:t>monitoring</a:t>
            </a:r>
            <a:r>
              <a:rPr sz="2663" spc="-67" dirty="0">
                <a:latin typeface="Calibri"/>
                <a:cs typeface="Calibri"/>
              </a:rPr>
              <a:t> </a:t>
            </a:r>
            <a:r>
              <a:rPr sz="2663" spc="-13" dirty="0">
                <a:latin typeface="Calibri"/>
                <a:cs typeface="Calibri"/>
              </a:rPr>
              <a:t>tasks.</a:t>
            </a:r>
            <a:endParaRPr sz="2663">
              <a:latin typeface="Calibri"/>
              <a:cs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9515" y="811798"/>
            <a:ext cx="11448091" cy="572783"/>
          </a:xfrm>
          <a:prstGeom prst="rect">
            <a:avLst/>
          </a:prstGeom>
        </p:spPr>
        <p:txBody>
          <a:bodyPr vert="horz" wrap="square" lIns="0" tIns="18604" rIns="0" bIns="0" rtlCol="0" anchor="t">
            <a:spAutoFit/>
          </a:bodyPr>
          <a:lstStyle/>
          <a:p>
            <a:pPr marL="16913">
              <a:spcBef>
                <a:spcPts val="146"/>
              </a:spcBef>
            </a:pPr>
            <a:r>
              <a:rPr spc="-473" dirty="0"/>
              <a:t>IoT</a:t>
            </a:r>
            <a:r>
              <a:rPr spc="-73" dirty="0"/>
              <a:t> </a:t>
            </a:r>
            <a:r>
              <a:rPr dirty="0"/>
              <a:t>Challenges</a:t>
            </a:r>
            <a:r>
              <a:rPr spc="-113" dirty="0"/>
              <a:t> </a:t>
            </a:r>
            <a:r>
              <a:rPr spc="-200" dirty="0"/>
              <a:t>in</a:t>
            </a:r>
            <a:r>
              <a:rPr spc="-73" dirty="0"/>
              <a:t> </a:t>
            </a:r>
            <a:r>
              <a:rPr spc="-233" dirty="0"/>
              <a:t>Smart</a:t>
            </a:r>
            <a:r>
              <a:rPr spc="-47" dirty="0"/>
              <a:t> </a:t>
            </a:r>
            <a:r>
              <a:rPr spc="-100" dirty="0"/>
              <a:t>Cities</a:t>
            </a:r>
            <a:r>
              <a:rPr spc="-93" dirty="0"/>
              <a:t> </a:t>
            </a:r>
            <a:r>
              <a:rPr spc="-27" dirty="0"/>
              <a:t>(contd.)</a:t>
            </a:r>
          </a:p>
        </p:txBody>
      </p:sp>
      <p:sp>
        <p:nvSpPr>
          <p:cNvPr id="5" name="object 5"/>
          <p:cNvSpPr txBox="1">
            <a:spLocks noGrp="1"/>
          </p:cNvSpPr>
          <p:nvPr>
            <p:ph type="sldNum" sz="quarter" idx="7"/>
          </p:nvPr>
        </p:nvSpPr>
        <p:spPr>
          <a:xfrm>
            <a:off x="8401557" y="4830038"/>
            <a:ext cx="247650" cy="179958"/>
          </a:xfrm>
          <a:prstGeom prst="rect">
            <a:avLst/>
          </a:prstGeom>
        </p:spPr>
        <p:txBody>
          <a:bodyPr vert="horz" wrap="square" lIns="0" tIns="0" rIns="0" bIns="0" rtlCol="0">
            <a:spAutoFit/>
          </a:bodyPr>
          <a:lstStyle>
            <a:defPPr>
              <a:defRPr kern="0"/>
            </a:defPPr>
            <a:lvl1pPr>
              <a:defRPr sz="1200" b="0" i="0">
                <a:solidFill>
                  <a:srgbClr val="888888"/>
                </a:solidFill>
                <a:latin typeface="Calibri"/>
                <a:cs typeface="Calibri"/>
              </a:defRPr>
            </a:lvl1pPr>
          </a:lstStyle>
          <a:p>
            <a:pPr marL="44450">
              <a:lnSpc>
                <a:spcPts val="1240"/>
              </a:lnSpc>
            </a:pPr>
            <a:fld id="{81D60167-4931-47E6-BA6A-407CBD079E47}" type="slidenum">
              <a:rPr lang="en-IN" spc="-25" smtClean="0"/>
              <a:pPr marL="44450">
                <a:lnSpc>
                  <a:spcPts val="1240"/>
                </a:lnSpc>
              </a:pPr>
              <a:t>53</a:t>
            </a:fld>
            <a:endParaRPr spc="-33" dirty="0"/>
          </a:p>
        </p:txBody>
      </p:sp>
      <p:sp>
        <p:nvSpPr>
          <p:cNvPr id="6" name="object 6"/>
          <p:cNvSpPr txBox="1">
            <a:spLocks noGrp="1"/>
          </p:cNvSpPr>
          <p:nvPr>
            <p:ph type="ftr" sz="quarter" idx="5"/>
          </p:nvPr>
        </p:nvSpPr>
        <p:spPr>
          <a:xfrm>
            <a:off x="5870828" y="4834001"/>
            <a:ext cx="2439670" cy="206755"/>
          </a:xfrm>
          <a:prstGeom prst="rect">
            <a:avLst/>
          </a:prstGeom>
        </p:spPr>
        <p:txBody>
          <a:bodyPr vert="horz" wrap="square" lIns="0" tIns="0" rIns="0" bIns="0" rtlCol="0">
            <a:spAutoFit/>
          </a:bodyPr>
          <a:lstStyle>
            <a:defPPr>
              <a:defRPr kern="0"/>
            </a:defPPr>
            <a:lvl1pPr>
              <a:defRPr sz="1400" b="0" i="0">
                <a:solidFill>
                  <a:srgbClr val="FFFF00"/>
                </a:solidFill>
                <a:latin typeface="Calibri"/>
                <a:cs typeface="Calibri"/>
              </a:defRPr>
            </a:lvl1pPr>
          </a:lstStyle>
          <a:p>
            <a:pPr marL="18604">
              <a:lnSpc>
                <a:spcPts val="1898"/>
              </a:lnSpc>
            </a:pPr>
            <a:r>
              <a:rPr lang="en-US" spc="-10"/>
              <a:t>Introduction</a:t>
            </a:r>
            <a:r>
              <a:rPr lang="en-US" spc="5"/>
              <a:t> </a:t>
            </a:r>
            <a:r>
              <a:rPr lang="en-US"/>
              <a:t>to</a:t>
            </a:r>
            <a:r>
              <a:rPr lang="en-US" spc="-30"/>
              <a:t> </a:t>
            </a:r>
            <a:r>
              <a:rPr lang="en-US"/>
              <a:t>Internet</a:t>
            </a:r>
            <a:r>
              <a:rPr lang="en-US" spc="15"/>
              <a:t> </a:t>
            </a:r>
            <a:r>
              <a:rPr lang="en-US"/>
              <a:t>of</a:t>
            </a:r>
            <a:r>
              <a:rPr lang="en-US" spc="-55"/>
              <a:t> </a:t>
            </a:r>
            <a:r>
              <a:rPr lang="en-US" spc="-10"/>
              <a:t>Things</a:t>
            </a:r>
            <a:endParaRPr spc="-13" dirty="0"/>
          </a:p>
        </p:txBody>
      </p:sp>
      <p:sp>
        <p:nvSpPr>
          <p:cNvPr id="3" name="object 3"/>
          <p:cNvSpPr txBox="1"/>
          <p:nvPr/>
        </p:nvSpPr>
        <p:spPr>
          <a:xfrm>
            <a:off x="721627" y="1421870"/>
            <a:ext cx="10453588" cy="3857380"/>
          </a:xfrm>
          <a:prstGeom prst="rect">
            <a:avLst/>
          </a:prstGeom>
        </p:spPr>
        <p:txBody>
          <a:bodyPr vert="horz" wrap="square" lIns="0" tIns="68495" rIns="0" bIns="0" rtlCol="0">
            <a:spAutoFit/>
          </a:bodyPr>
          <a:lstStyle/>
          <a:p>
            <a:pPr marL="475244" indent="-459177">
              <a:spcBef>
                <a:spcPts val="539"/>
              </a:spcBef>
              <a:buFont typeface="Wingdings"/>
              <a:buChar char=""/>
              <a:tabLst>
                <a:tab pos="476089" algn="l"/>
              </a:tabLst>
            </a:pPr>
            <a:r>
              <a:rPr sz="2930" dirty="0">
                <a:latin typeface="Calibri"/>
                <a:cs typeface="Calibri"/>
              </a:rPr>
              <a:t>Legal</a:t>
            </a:r>
            <a:r>
              <a:rPr sz="2930" spc="-67" dirty="0">
                <a:latin typeface="Calibri"/>
                <a:cs typeface="Calibri"/>
              </a:rPr>
              <a:t> </a:t>
            </a:r>
            <a:r>
              <a:rPr sz="2930" dirty="0">
                <a:latin typeface="Calibri"/>
                <a:cs typeface="Calibri"/>
              </a:rPr>
              <a:t>and</a:t>
            </a:r>
            <a:r>
              <a:rPr sz="2930" spc="-47" dirty="0">
                <a:latin typeface="Calibri"/>
                <a:cs typeface="Calibri"/>
              </a:rPr>
              <a:t> </a:t>
            </a:r>
            <a:r>
              <a:rPr sz="2930" dirty="0">
                <a:latin typeface="Calibri"/>
                <a:cs typeface="Calibri"/>
              </a:rPr>
              <a:t>Social</a:t>
            </a:r>
            <a:r>
              <a:rPr sz="2930" spc="-100" dirty="0">
                <a:latin typeface="Calibri"/>
                <a:cs typeface="Calibri"/>
              </a:rPr>
              <a:t> </a:t>
            </a:r>
            <a:r>
              <a:rPr sz="2930" spc="-13" dirty="0">
                <a:latin typeface="Calibri"/>
                <a:cs typeface="Calibri"/>
              </a:rPr>
              <a:t>aspects</a:t>
            </a:r>
            <a:endParaRPr sz="2930">
              <a:latin typeface="Calibri"/>
              <a:cs typeface="Calibri"/>
            </a:endParaRPr>
          </a:p>
          <a:p>
            <a:pPr marL="1007145" lvl="1" indent="-382225">
              <a:lnSpc>
                <a:spcPts val="2876"/>
              </a:lnSpc>
              <a:spcBef>
                <a:spcPts val="338"/>
              </a:spcBef>
              <a:buFont typeface="Wingdings"/>
              <a:buChar char=""/>
              <a:tabLst>
                <a:tab pos="1007145" algn="l"/>
                <a:tab pos="1007990" algn="l"/>
              </a:tabLst>
            </a:pPr>
            <a:r>
              <a:rPr sz="2530" dirty="0">
                <a:latin typeface="Calibri"/>
                <a:cs typeface="Calibri"/>
              </a:rPr>
              <a:t>Services</a:t>
            </a:r>
            <a:r>
              <a:rPr sz="2530" spc="-27" dirty="0">
                <a:latin typeface="Calibri"/>
                <a:cs typeface="Calibri"/>
              </a:rPr>
              <a:t> </a:t>
            </a:r>
            <a:r>
              <a:rPr sz="2530" dirty="0">
                <a:latin typeface="Calibri"/>
                <a:cs typeface="Calibri"/>
              </a:rPr>
              <a:t>based</a:t>
            </a:r>
            <a:r>
              <a:rPr sz="2530" spc="-73" dirty="0">
                <a:latin typeface="Calibri"/>
                <a:cs typeface="Calibri"/>
              </a:rPr>
              <a:t> </a:t>
            </a:r>
            <a:r>
              <a:rPr sz="2530" dirty="0">
                <a:latin typeface="Calibri"/>
                <a:cs typeface="Calibri"/>
              </a:rPr>
              <a:t>on</a:t>
            </a:r>
            <a:r>
              <a:rPr sz="2530" spc="-67" dirty="0">
                <a:latin typeface="Calibri"/>
                <a:cs typeface="Calibri"/>
              </a:rPr>
              <a:t> </a:t>
            </a:r>
            <a:r>
              <a:rPr sz="2530" dirty="0">
                <a:latin typeface="Calibri"/>
                <a:cs typeface="Calibri"/>
              </a:rPr>
              <a:t>user</a:t>
            </a:r>
            <a:r>
              <a:rPr sz="2530" spc="-47" dirty="0">
                <a:latin typeface="Calibri"/>
                <a:cs typeface="Calibri"/>
              </a:rPr>
              <a:t> </a:t>
            </a:r>
            <a:r>
              <a:rPr sz="2530" dirty="0">
                <a:latin typeface="Calibri"/>
                <a:cs typeface="Calibri"/>
              </a:rPr>
              <a:t>provided</a:t>
            </a:r>
            <a:r>
              <a:rPr sz="2530" spc="-100" dirty="0">
                <a:latin typeface="Calibri"/>
                <a:cs typeface="Calibri"/>
              </a:rPr>
              <a:t> </a:t>
            </a:r>
            <a:r>
              <a:rPr sz="2530" spc="-13" dirty="0">
                <a:latin typeface="Calibri"/>
                <a:cs typeface="Calibri"/>
              </a:rPr>
              <a:t>information</a:t>
            </a:r>
            <a:r>
              <a:rPr sz="2530" spc="-73" dirty="0">
                <a:latin typeface="Calibri"/>
                <a:cs typeface="Calibri"/>
              </a:rPr>
              <a:t> </a:t>
            </a:r>
            <a:r>
              <a:rPr sz="2530" dirty="0">
                <a:latin typeface="Calibri"/>
                <a:cs typeface="Calibri"/>
              </a:rPr>
              <a:t>may</a:t>
            </a:r>
            <a:r>
              <a:rPr sz="2530" spc="-73" dirty="0">
                <a:latin typeface="Calibri"/>
                <a:cs typeface="Calibri"/>
              </a:rPr>
              <a:t> </a:t>
            </a:r>
            <a:r>
              <a:rPr sz="2530" dirty="0">
                <a:latin typeface="Calibri"/>
                <a:cs typeface="Calibri"/>
              </a:rPr>
              <a:t>be</a:t>
            </a:r>
            <a:r>
              <a:rPr sz="2530" spc="-67" dirty="0">
                <a:latin typeface="Calibri"/>
                <a:cs typeface="Calibri"/>
              </a:rPr>
              <a:t> </a:t>
            </a:r>
            <a:r>
              <a:rPr sz="2530" dirty="0">
                <a:latin typeface="Calibri"/>
                <a:cs typeface="Calibri"/>
              </a:rPr>
              <a:t>subject</a:t>
            </a:r>
            <a:r>
              <a:rPr sz="2530" spc="-73" dirty="0">
                <a:latin typeface="Calibri"/>
                <a:cs typeface="Calibri"/>
              </a:rPr>
              <a:t> </a:t>
            </a:r>
            <a:r>
              <a:rPr sz="2530" dirty="0">
                <a:latin typeface="Calibri"/>
                <a:cs typeface="Calibri"/>
              </a:rPr>
              <a:t>to</a:t>
            </a:r>
            <a:r>
              <a:rPr sz="2530" spc="-47" dirty="0">
                <a:latin typeface="Calibri"/>
                <a:cs typeface="Calibri"/>
              </a:rPr>
              <a:t> </a:t>
            </a:r>
            <a:r>
              <a:rPr sz="2530" dirty="0">
                <a:latin typeface="Calibri"/>
                <a:cs typeface="Calibri"/>
              </a:rPr>
              <a:t>local</a:t>
            </a:r>
            <a:r>
              <a:rPr sz="2530" spc="-27" dirty="0">
                <a:latin typeface="Calibri"/>
                <a:cs typeface="Calibri"/>
              </a:rPr>
              <a:t> </a:t>
            </a:r>
            <a:r>
              <a:rPr sz="2530" spc="-33" dirty="0">
                <a:latin typeface="Calibri"/>
                <a:cs typeface="Calibri"/>
              </a:rPr>
              <a:t>or</a:t>
            </a:r>
            <a:endParaRPr sz="2530">
              <a:latin typeface="Calibri"/>
              <a:cs typeface="Calibri"/>
            </a:endParaRPr>
          </a:p>
          <a:p>
            <a:pPr marL="1007145">
              <a:lnSpc>
                <a:spcPts val="2876"/>
              </a:lnSpc>
            </a:pPr>
            <a:r>
              <a:rPr sz="2530" spc="-13" dirty="0">
                <a:latin typeface="Calibri"/>
                <a:cs typeface="Calibri"/>
              </a:rPr>
              <a:t>international</a:t>
            </a:r>
            <a:r>
              <a:rPr sz="2530" spc="-7" dirty="0">
                <a:latin typeface="Calibri"/>
                <a:cs typeface="Calibri"/>
              </a:rPr>
              <a:t> </a:t>
            </a:r>
            <a:r>
              <a:rPr sz="2530" spc="-27" dirty="0">
                <a:latin typeface="Calibri"/>
                <a:cs typeface="Calibri"/>
              </a:rPr>
              <a:t>laws.</a:t>
            </a:r>
            <a:endParaRPr sz="2530">
              <a:latin typeface="Calibri"/>
              <a:cs typeface="Calibri"/>
            </a:endParaRPr>
          </a:p>
          <a:p>
            <a:pPr marL="1007145" lvl="1" indent="-382225">
              <a:lnSpc>
                <a:spcPts val="2876"/>
              </a:lnSpc>
              <a:spcBef>
                <a:spcPts val="326"/>
              </a:spcBef>
              <a:buFont typeface="Wingdings"/>
              <a:buChar char=""/>
              <a:tabLst>
                <a:tab pos="1007145" algn="l"/>
                <a:tab pos="1007990" algn="l"/>
              </a:tabLst>
            </a:pPr>
            <a:r>
              <a:rPr sz="2530" dirty="0">
                <a:latin typeface="Calibri"/>
                <a:cs typeface="Calibri"/>
              </a:rPr>
              <a:t>Individual</a:t>
            </a:r>
            <a:r>
              <a:rPr sz="2530" spc="-93" dirty="0">
                <a:latin typeface="Calibri"/>
                <a:cs typeface="Calibri"/>
              </a:rPr>
              <a:t> </a:t>
            </a:r>
            <a:r>
              <a:rPr sz="2530" dirty="0">
                <a:latin typeface="Calibri"/>
                <a:cs typeface="Calibri"/>
              </a:rPr>
              <a:t>and</a:t>
            </a:r>
            <a:r>
              <a:rPr sz="2530" spc="-60" dirty="0">
                <a:latin typeface="Calibri"/>
                <a:cs typeface="Calibri"/>
              </a:rPr>
              <a:t> </a:t>
            </a:r>
            <a:r>
              <a:rPr sz="2530" spc="-13" dirty="0">
                <a:latin typeface="Calibri"/>
                <a:cs typeface="Calibri"/>
              </a:rPr>
              <a:t>informed</a:t>
            </a:r>
            <a:r>
              <a:rPr sz="2530" spc="-60" dirty="0">
                <a:latin typeface="Calibri"/>
                <a:cs typeface="Calibri"/>
              </a:rPr>
              <a:t> </a:t>
            </a:r>
            <a:r>
              <a:rPr sz="2530" spc="-13" dirty="0">
                <a:latin typeface="Calibri"/>
                <a:cs typeface="Calibri"/>
              </a:rPr>
              <a:t>consent</a:t>
            </a:r>
            <a:r>
              <a:rPr sz="2530" spc="-67" dirty="0">
                <a:latin typeface="Calibri"/>
                <a:cs typeface="Calibri"/>
              </a:rPr>
              <a:t> </a:t>
            </a:r>
            <a:r>
              <a:rPr sz="2530" dirty="0">
                <a:latin typeface="Calibri"/>
                <a:cs typeface="Calibri"/>
              </a:rPr>
              <a:t>required</a:t>
            </a:r>
            <a:r>
              <a:rPr sz="2530" spc="-33" dirty="0">
                <a:latin typeface="Calibri"/>
                <a:cs typeface="Calibri"/>
              </a:rPr>
              <a:t> </a:t>
            </a:r>
            <a:r>
              <a:rPr sz="2530" dirty="0">
                <a:latin typeface="Calibri"/>
                <a:cs typeface="Calibri"/>
              </a:rPr>
              <a:t>for</a:t>
            </a:r>
            <a:r>
              <a:rPr sz="2530" spc="-60" dirty="0">
                <a:latin typeface="Calibri"/>
                <a:cs typeface="Calibri"/>
              </a:rPr>
              <a:t> </a:t>
            </a:r>
            <a:r>
              <a:rPr sz="2530" dirty="0">
                <a:latin typeface="Calibri"/>
                <a:cs typeface="Calibri"/>
              </a:rPr>
              <a:t>using</a:t>
            </a:r>
            <a:r>
              <a:rPr sz="2530" spc="-80" dirty="0">
                <a:latin typeface="Calibri"/>
                <a:cs typeface="Calibri"/>
              </a:rPr>
              <a:t> </a:t>
            </a:r>
            <a:r>
              <a:rPr sz="2530" dirty="0">
                <a:latin typeface="Calibri"/>
                <a:cs typeface="Calibri"/>
              </a:rPr>
              <a:t>humans</a:t>
            </a:r>
            <a:r>
              <a:rPr sz="2530" spc="-67" dirty="0">
                <a:latin typeface="Calibri"/>
                <a:cs typeface="Calibri"/>
              </a:rPr>
              <a:t> </a:t>
            </a:r>
            <a:r>
              <a:rPr sz="2530" dirty="0">
                <a:latin typeface="Calibri"/>
                <a:cs typeface="Calibri"/>
              </a:rPr>
              <a:t>as</a:t>
            </a:r>
            <a:r>
              <a:rPr sz="2530" spc="-67" dirty="0">
                <a:latin typeface="Calibri"/>
                <a:cs typeface="Calibri"/>
              </a:rPr>
              <a:t> </a:t>
            </a:r>
            <a:r>
              <a:rPr sz="2530" spc="-27" dirty="0">
                <a:latin typeface="Calibri"/>
                <a:cs typeface="Calibri"/>
              </a:rPr>
              <a:t>data</a:t>
            </a:r>
            <a:endParaRPr sz="2530">
              <a:latin typeface="Calibri"/>
              <a:cs typeface="Calibri"/>
            </a:endParaRPr>
          </a:p>
          <a:p>
            <a:pPr marL="1007145">
              <a:lnSpc>
                <a:spcPts val="2876"/>
              </a:lnSpc>
            </a:pPr>
            <a:r>
              <a:rPr sz="2530" spc="-13" dirty="0">
                <a:latin typeface="Calibri"/>
                <a:cs typeface="Calibri"/>
              </a:rPr>
              <a:t>sources.</a:t>
            </a:r>
            <a:endParaRPr sz="2530">
              <a:latin typeface="Calibri"/>
              <a:cs typeface="Calibri"/>
            </a:endParaRPr>
          </a:p>
          <a:p>
            <a:pPr marL="475244" indent="-459177">
              <a:spcBef>
                <a:spcPts val="338"/>
              </a:spcBef>
              <a:buFont typeface="Wingdings"/>
              <a:buChar char=""/>
              <a:tabLst>
                <a:tab pos="476089" algn="l"/>
              </a:tabLst>
            </a:pPr>
            <a:r>
              <a:rPr sz="2930" dirty="0">
                <a:latin typeface="Calibri"/>
                <a:cs typeface="Calibri"/>
              </a:rPr>
              <a:t>Big</a:t>
            </a:r>
            <a:r>
              <a:rPr sz="2930" spc="-40" dirty="0">
                <a:latin typeface="Calibri"/>
                <a:cs typeface="Calibri"/>
              </a:rPr>
              <a:t> </a:t>
            </a:r>
            <a:r>
              <a:rPr sz="2930" spc="-27" dirty="0">
                <a:latin typeface="Calibri"/>
                <a:cs typeface="Calibri"/>
              </a:rPr>
              <a:t>data</a:t>
            </a:r>
            <a:endParaRPr sz="2930">
              <a:latin typeface="Calibri"/>
              <a:cs typeface="Calibri"/>
            </a:endParaRPr>
          </a:p>
          <a:p>
            <a:pPr marL="1007145" lvl="1" indent="-382225">
              <a:spcBef>
                <a:spcPts val="338"/>
              </a:spcBef>
              <a:buFont typeface="Wingdings"/>
              <a:buChar char=""/>
              <a:tabLst>
                <a:tab pos="1007145" algn="l"/>
                <a:tab pos="1007990" algn="l"/>
              </a:tabLst>
            </a:pPr>
            <a:r>
              <a:rPr sz="2530" spc="-60" dirty="0">
                <a:latin typeface="Calibri"/>
                <a:cs typeface="Calibri"/>
              </a:rPr>
              <a:t>Transfer,</a:t>
            </a:r>
            <a:r>
              <a:rPr sz="2530" spc="-80" dirty="0">
                <a:latin typeface="Calibri"/>
                <a:cs typeface="Calibri"/>
              </a:rPr>
              <a:t> </a:t>
            </a:r>
            <a:r>
              <a:rPr sz="2530" spc="-13" dirty="0">
                <a:latin typeface="Calibri"/>
                <a:cs typeface="Calibri"/>
              </a:rPr>
              <a:t>storage</a:t>
            </a:r>
            <a:r>
              <a:rPr sz="2530" dirty="0">
                <a:latin typeface="Calibri"/>
                <a:cs typeface="Calibri"/>
              </a:rPr>
              <a:t> and</a:t>
            </a:r>
            <a:r>
              <a:rPr sz="2530" spc="-67" dirty="0">
                <a:latin typeface="Calibri"/>
                <a:cs typeface="Calibri"/>
              </a:rPr>
              <a:t> </a:t>
            </a:r>
            <a:r>
              <a:rPr sz="2530" spc="-13" dirty="0">
                <a:latin typeface="Calibri"/>
                <a:cs typeface="Calibri"/>
              </a:rPr>
              <a:t>maintenance</a:t>
            </a:r>
            <a:r>
              <a:rPr sz="2530" spc="-33" dirty="0">
                <a:latin typeface="Calibri"/>
                <a:cs typeface="Calibri"/>
              </a:rPr>
              <a:t> </a:t>
            </a:r>
            <a:r>
              <a:rPr sz="2530" dirty="0">
                <a:latin typeface="Calibri"/>
                <a:cs typeface="Calibri"/>
              </a:rPr>
              <a:t>of</a:t>
            </a:r>
            <a:r>
              <a:rPr sz="2530" spc="-80" dirty="0">
                <a:latin typeface="Calibri"/>
                <a:cs typeface="Calibri"/>
              </a:rPr>
              <a:t> </a:t>
            </a:r>
            <a:r>
              <a:rPr sz="2530" dirty="0">
                <a:latin typeface="Calibri"/>
                <a:cs typeface="Calibri"/>
              </a:rPr>
              <a:t>huge</a:t>
            </a:r>
            <a:r>
              <a:rPr sz="2530" spc="-33" dirty="0">
                <a:latin typeface="Calibri"/>
                <a:cs typeface="Calibri"/>
              </a:rPr>
              <a:t> </a:t>
            </a:r>
            <a:r>
              <a:rPr sz="2530" dirty="0">
                <a:latin typeface="Calibri"/>
                <a:cs typeface="Calibri"/>
              </a:rPr>
              <a:t>volumes</a:t>
            </a:r>
            <a:r>
              <a:rPr sz="2530" spc="-53" dirty="0">
                <a:latin typeface="Calibri"/>
                <a:cs typeface="Calibri"/>
              </a:rPr>
              <a:t> </a:t>
            </a:r>
            <a:r>
              <a:rPr sz="2530" dirty="0">
                <a:latin typeface="Calibri"/>
                <a:cs typeface="Calibri"/>
              </a:rPr>
              <a:t>of</a:t>
            </a:r>
            <a:r>
              <a:rPr sz="2530" spc="-80" dirty="0">
                <a:latin typeface="Calibri"/>
                <a:cs typeface="Calibri"/>
              </a:rPr>
              <a:t> </a:t>
            </a:r>
            <a:r>
              <a:rPr sz="2530" dirty="0">
                <a:latin typeface="Calibri"/>
                <a:cs typeface="Calibri"/>
              </a:rPr>
              <a:t>data</a:t>
            </a:r>
            <a:r>
              <a:rPr sz="2530" spc="-53" dirty="0">
                <a:latin typeface="Calibri"/>
                <a:cs typeface="Calibri"/>
              </a:rPr>
              <a:t> </a:t>
            </a:r>
            <a:r>
              <a:rPr sz="2530" dirty="0">
                <a:latin typeface="Calibri"/>
                <a:cs typeface="Calibri"/>
              </a:rPr>
              <a:t>is</a:t>
            </a:r>
            <a:r>
              <a:rPr sz="2530" spc="-47" dirty="0">
                <a:latin typeface="Calibri"/>
                <a:cs typeface="Calibri"/>
              </a:rPr>
              <a:t> </a:t>
            </a:r>
            <a:r>
              <a:rPr sz="2530" spc="-13" dirty="0">
                <a:latin typeface="Calibri"/>
                <a:cs typeface="Calibri"/>
              </a:rPr>
              <a:t>expensive.</a:t>
            </a:r>
            <a:endParaRPr sz="2530">
              <a:latin typeface="Calibri"/>
              <a:cs typeface="Calibri"/>
            </a:endParaRPr>
          </a:p>
          <a:p>
            <a:pPr marL="1007145" lvl="1" indent="-382225">
              <a:spcBef>
                <a:spcPts val="286"/>
              </a:spcBef>
              <a:buFont typeface="Wingdings"/>
              <a:buChar char=""/>
              <a:tabLst>
                <a:tab pos="1007145" algn="l"/>
                <a:tab pos="1007990" algn="l"/>
              </a:tabLst>
            </a:pPr>
            <a:r>
              <a:rPr sz="2530" dirty="0">
                <a:latin typeface="Calibri"/>
                <a:cs typeface="Calibri"/>
              </a:rPr>
              <a:t>Data</a:t>
            </a:r>
            <a:r>
              <a:rPr sz="2530" spc="-13" dirty="0">
                <a:latin typeface="Calibri"/>
                <a:cs typeface="Calibri"/>
              </a:rPr>
              <a:t> </a:t>
            </a:r>
            <a:r>
              <a:rPr sz="2530" dirty="0">
                <a:latin typeface="Calibri"/>
                <a:cs typeface="Calibri"/>
              </a:rPr>
              <a:t>cleaning</a:t>
            </a:r>
            <a:r>
              <a:rPr sz="2530" spc="-27" dirty="0">
                <a:latin typeface="Calibri"/>
                <a:cs typeface="Calibri"/>
              </a:rPr>
              <a:t> </a:t>
            </a:r>
            <a:r>
              <a:rPr sz="2530" dirty="0">
                <a:latin typeface="Calibri"/>
                <a:cs typeface="Calibri"/>
              </a:rPr>
              <a:t>and</a:t>
            </a:r>
            <a:r>
              <a:rPr sz="2530" spc="-60" dirty="0">
                <a:latin typeface="Calibri"/>
                <a:cs typeface="Calibri"/>
              </a:rPr>
              <a:t> </a:t>
            </a:r>
            <a:r>
              <a:rPr sz="2530" spc="-13" dirty="0">
                <a:latin typeface="Calibri"/>
                <a:cs typeface="Calibri"/>
              </a:rPr>
              <a:t>purification</a:t>
            </a:r>
            <a:r>
              <a:rPr sz="2530" spc="-33" dirty="0">
                <a:latin typeface="Calibri"/>
                <a:cs typeface="Calibri"/>
              </a:rPr>
              <a:t> </a:t>
            </a:r>
            <a:r>
              <a:rPr sz="2530" dirty="0">
                <a:latin typeface="Calibri"/>
                <a:cs typeface="Calibri"/>
              </a:rPr>
              <a:t>is</a:t>
            </a:r>
            <a:r>
              <a:rPr sz="2530" spc="-67" dirty="0">
                <a:latin typeface="Calibri"/>
                <a:cs typeface="Calibri"/>
              </a:rPr>
              <a:t> </a:t>
            </a:r>
            <a:r>
              <a:rPr sz="2530" dirty="0">
                <a:latin typeface="Calibri"/>
                <a:cs typeface="Calibri"/>
              </a:rPr>
              <a:t>time </a:t>
            </a:r>
            <a:r>
              <a:rPr sz="2530" spc="-13" dirty="0">
                <a:latin typeface="Calibri"/>
                <a:cs typeface="Calibri"/>
              </a:rPr>
              <a:t>consuming.</a:t>
            </a:r>
            <a:endParaRPr sz="2530">
              <a:latin typeface="Calibri"/>
              <a:cs typeface="Calibri"/>
            </a:endParaRPr>
          </a:p>
          <a:p>
            <a:pPr marL="1080715" lvl="1" indent="-455794">
              <a:spcBef>
                <a:spcPts val="320"/>
              </a:spcBef>
              <a:buFont typeface="Wingdings"/>
              <a:buChar char=""/>
              <a:tabLst>
                <a:tab pos="1080715" algn="l"/>
                <a:tab pos="1081560" algn="l"/>
              </a:tabLst>
            </a:pPr>
            <a:r>
              <a:rPr sz="2530" dirty="0">
                <a:latin typeface="Calibri"/>
                <a:cs typeface="Calibri"/>
              </a:rPr>
              <a:t>Analytics</a:t>
            </a:r>
            <a:r>
              <a:rPr sz="2530" spc="-87" dirty="0">
                <a:latin typeface="Calibri"/>
                <a:cs typeface="Calibri"/>
              </a:rPr>
              <a:t> </a:t>
            </a:r>
            <a:r>
              <a:rPr sz="2530" dirty="0">
                <a:latin typeface="Calibri"/>
                <a:cs typeface="Calibri"/>
              </a:rPr>
              <a:t>on</a:t>
            </a:r>
            <a:r>
              <a:rPr sz="2530" spc="-93" dirty="0">
                <a:latin typeface="Calibri"/>
                <a:cs typeface="Calibri"/>
              </a:rPr>
              <a:t> </a:t>
            </a:r>
            <a:r>
              <a:rPr sz="2530" dirty="0">
                <a:latin typeface="Calibri"/>
                <a:cs typeface="Calibri"/>
              </a:rPr>
              <a:t>gigantic</a:t>
            </a:r>
            <a:r>
              <a:rPr sz="2530" spc="-40" dirty="0">
                <a:latin typeface="Calibri"/>
                <a:cs typeface="Calibri"/>
              </a:rPr>
              <a:t> </a:t>
            </a:r>
            <a:r>
              <a:rPr sz="2530" dirty="0">
                <a:latin typeface="Calibri"/>
                <a:cs typeface="Calibri"/>
              </a:rPr>
              <a:t>data</a:t>
            </a:r>
            <a:r>
              <a:rPr sz="2530" spc="-80" dirty="0">
                <a:latin typeface="Calibri"/>
                <a:cs typeface="Calibri"/>
              </a:rPr>
              <a:t> </a:t>
            </a:r>
            <a:r>
              <a:rPr sz="2530" dirty="0">
                <a:latin typeface="Calibri"/>
                <a:cs typeface="Calibri"/>
              </a:rPr>
              <a:t>volumes</a:t>
            </a:r>
            <a:r>
              <a:rPr sz="2530" spc="-87" dirty="0">
                <a:latin typeface="Calibri"/>
                <a:cs typeface="Calibri"/>
              </a:rPr>
              <a:t> </a:t>
            </a:r>
            <a:r>
              <a:rPr sz="2530" dirty="0">
                <a:latin typeface="Calibri"/>
                <a:cs typeface="Calibri"/>
              </a:rPr>
              <a:t>is</a:t>
            </a:r>
            <a:r>
              <a:rPr sz="2530" spc="-80" dirty="0">
                <a:latin typeface="Calibri"/>
                <a:cs typeface="Calibri"/>
              </a:rPr>
              <a:t> </a:t>
            </a:r>
            <a:r>
              <a:rPr sz="2530" spc="-13" dirty="0">
                <a:latin typeface="Calibri"/>
                <a:cs typeface="Calibri"/>
              </a:rPr>
              <a:t>processing</a:t>
            </a:r>
            <a:r>
              <a:rPr sz="2530" spc="-107" dirty="0">
                <a:latin typeface="Calibri"/>
                <a:cs typeface="Calibri"/>
              </a:rPr>
              <a:t> </a:t>
            </a:r>
            <a:r>
              <a:rPr sz="2530" spc="-13" dirty="0">
                <a:latin typeface="Calibri"/>
                <a:cs typeface="Calibri"/>
              </a:rPr>
              <a:t>intensive.</a:t>
            </a:r>
            <a:endParaRPr sz="2530">
              <a:latin typeface="Calibri"/>
              <a:cs typeface="Calibri"/>
            </a:endParaRPr>
          </a:p>
        </p:txBody>
      </p:sp>
      <p:sp>
        <p:nvSpPr>
          <p:cNvPr id="4" name="object 4"/>
          <p:cNvSpPr txBox="1"/>
          <p:nvPr/>
        </p:nvSpPr>
        <p:spPr>
          <a:xfrm>
            <a:off x="112373" y="5379919"/>
            <a:ext cx="11508079" cy="504390"/>
          </a:xfrm>
          <a:prstGeom prst="rect">
            <a:avLst/>
          </a:prstGeom>
        </p:spPr>
        <p:txBody>
          <a:bodyPr vert="horz" wrap="square" lIns="0" tIns="16912" rIns="0" bIns="0" rtlCol="0">
            <a:spAutoFit/>
          </a:bodyPr>
          <a:lstStyle/>
          <a:p>
            <a:pPr marL="16913">
              <a:lnSpc>
                <a:spcPts val="1884"/>
              </a:lnSpc>
              <a:spcBef>
                <a:spcPts val="133"/>
              </a:spcBef>
            </a:pPr>
            <a:r>
              <a:rPr sz="1598" b="1" dirty="0">
                <a:solidFill>
                  <a:srgbClr val="212121"/>
                </a:solidFill>
                <a:latin typeface="Arial"/>
                <a:cs typeface="Arial"/>
              </a:rPr>
              <a:t>Source:</a:t>
            </a:r>
            <a:r>
              <a:rPr sz="1598" b="1" spc="-13" dirty="0">
                <a:solidFill>
                  <a:srgbClr val="212121"/>
                </a:solidFill>
                <a:latin typeface="Arial"/>
                <a:cs typeface="Arial"/>
              </a:rPr>
              <a:t> </a:t>
            </a:r>
            <a:r>
              <a:rPr sz="1598" dirty="0">
                <a:solidFill>
                  <a:srgbClr val="212121"/>
                </a:solidFill>
                <a:latin typeface="Arial"/>
                <a:cs typeface="Arial"/>
              </a:rPr>
              <a:t>Arasteh,</a:t>
            </a:r>
            <a:r>
              <a:rPr sz="1598" spc="-33" dirty="0">
                <a:solidFill>
                  <a:srgbClr val="212121"/>
                </a:solidFill>
                <a:latin typeface="Arial"/>
                <a:cs typeface="Arial"/>
              </a:rPr>
              <a:t> </a:t>
            </a:r>
            <a:r>
              <a:rPr sz="1598" dirty="0">
                <a:solidFill>
                  <a:srgbClr val="212121"/>
                </a:solidFill>
                <a:latin typeface="Arial"/>
                <a:cs typeface="Arial"/>
              </a:rPr>
              <a:t>H.,</a:t>
            </a:r>
            <a:r>
              <a:rPr sz="1598" spc="-13" dirty="0">
                <a:solidFill>
                  <a:srgbClr val="212121"/>
                </a:solidFill>
                <a:latin typeface="Arial"/>
                <a:cs typeface="Arial"/>
              </a:rPr>
              <a:t> </a:t>
            </a:r>
            <a:r>
              <a:rPr sz="1598" dirty="0">
                <a:solidFill>
                  <a:srgbClr val="212121"/>
                </a:solidFill>
                <a:latin typeface="Arial"/>
                <a:cs typeface="Arial"/>
              </a:rPr>
              <a:t>et</a:t>
            </a:r>
            <a:r>
              <a:rPr sz="1598" spc="-13" dirty="0">
                <a:solidFill>
                  <a:srgbClr val="212121"/>
                </a:solidFill>
                <a:latin typeface="Arial"/>
                <a:cs typeface="Arial"/>
              </a:rPr>
              <a:t> </a:t>
            </a:r>
            <a:r>
              <a:rPr sz="1598" dirty="0">
                <a:solidFill>
                  <a:srgbClr val="212121"/>
                </a:solidFill>
                <a:latin typeface="Arial"/>
                <a:cs typeface="Arial"/>
              </a:rPr>
              <a:t>al.</a:t>
            </a:r>
            <a:r>
              <a:rPr sz="1598" spc="-40" dirty="0">
                <a:solidFill>
                  <a:srgbClr val="212121"/>
                </a:solidFill>
                <a:latin typeface="Arial"/>
                <a:cs typeface="Arial"/>
              </a:rPr>
              <a:t> </a:t>
            </a:r>
            <a:r>
              <a:rPr sz="1598" dirty="0">
                <a:solidFill>
                  <a:srgbClr val="212121"/>
                </a:solidFill>
                <a:latin typeface="Arial"/>
                <a:cs typeface="Arial"/>
              </a:rPr>
              <a:t>"Iot-based</a:t>
            </a:r>
            <a:r>
              <a:rPr sz="1598" spc="-93" dirty="0">
                <a:solidFill>
                  <a:srgbClr val="212121"/>
                </a:solidFill>
                <a:latin typeface="Arial"/>
                <a:cs typeface="Arial"/>
              </a:rPr>
              <a:t> </a:t>
            </a:r>
            <a:r>
              <a:rPr sz="1598" dirty="0">
                <a:solidFill>
                  <a:srgbClr val="212121"/>
                </a:solidFill>
                <a:latin typeface="Arial"/>
                <a:cs typeface="Arial"/>
              </a:rPr>
              <a:t>smart</a:t>
            </a:r>
            <a:r>
              <a:rPr sz="1598" spc="20" dirty="0">
                <a:solidFill>
                  <a:srgbClr val="212121"/>
                </a:solidFill>
                <a:latin typeface="Arial"/>
                <a:cs typeface="Arial"/>
              </a:rPr>
              <a:t> </a:t>
            </a:r>
            <a:r>
              <a:rPr sz="1598" dirty="0">
                <a:solidFill>
                  <a:srgbClr val="212121"/>
                </a:solidFill>
                <a:latin typeface="Arial"/>
                <a:cs typeface="Arial"/>
              </a:rPr>
              <a:t>cities:</a:t>
            </a:r>
            <a:r>
              <a:rPr sz="1598" spc="-152" dirty="0">
                <a:solidFill>
                  <a:srgbClr val="212121"/>
                </a:solidFill>
                <a:latin typeface="Arial"/>
                <a:cs typeface="Arial"/>
              </a:rPr>
              <a:t> </a:t>
            </a:r>
            <a:r>
              <a:rPr sz="1598" dirty="0">
                <a:solidFill>
                  <a:srgbClr val="212121"/>
                </a:solidFill>
                <a:latin typeface="Arial"/>
                <a:cs typeface="Arial"/>
              </a:rPr>
              <a:t>A</a:t>
            </a:r>
            <a:r>
              <a:rPr sz="1598" spc="-93" dirty="0">
                <a:solidFill>
                  <a:srgbClr val="212121"/>
                </a:solidFill>
                <a:latin typeface="Arial"/>
                <a:cs typeface="Arial"/>
              </a:rPr>
              <a:t> </a:t>
            </a:r>
            <a:r>
              <a:rPr sz="1598" dirty="0">
                <a:solidFill>
                  <a:srgbClr val="212121"/>
                </a:solidFill>
                <a:latin typeface="Arial"/>
                <a:cs typeface="Arial"/>
              </a:rPr>
              <a:t>survey."</a:t>
            </a:r>
            <a:r>
              <a:rPr sz="1598" spc="419" dirty="0">
                <a:solidFill>
                  <a:srgbClr val="212121"/>
                </a:solidFill>
                <a:latin typeface="Arial"/>
                <a:cs typeface="Arial"/>
              </a:rPr>
              <a:t> </a:t>
            </a:r>
            <a:r>
              <a:rPr sz="1598" i="1" dirty="0">
                <a:solidFill>
                  <a:srgbClr val="212121"/>
                </a:solidFill>
                <a:latin typeface="Arial"/>
                <a:cs typeface="Arial"/>
              </a:rPr>
              <a:t>IEEE</a:t>
            </a:r>
            <a:r>
              <a:rPr sz="1598" i="1" spc="7" dirty="0">
                <a:solidFill>
                  <a:srgbClr val="212121"/>
                </a:solidFill>
                <a:latin typeface="Arial"/>
                <a:cs typeface="Arial"/>
              </a:rPr>
              <a:t> </a:t>
            </a:r>
            <a:r>
              <a:rPr sz="1598" i="1" dirty="0">
                <a:solidFill>
                  <a:srgbClr val="212121"/>
                </a:solidFill>
                <a:latin typeface="Arial"/>
                <a:cs typeface="Arial"/>
              </a:rPr>
              <a:t>16th</a:t>
            </a:r>
            <a:r>
              <a:rPr sz="1598" i="1" spc="-33" dirty="0">
                <a:solidFill>
                  <a:srgbClr val="212121"/>
                </a:solidFill>
                <a:latin typeface="Arial"/>
                <a:cs typeface="Arial"/>
              </a:rPr>
              <a:t> </a:t>
            </a:r>
            <a:r>
              <a:rPr sz="1598" i="1" dirty="0">
                <a:solidFill>
                  <a:srgbClr val="212121"/>
                </a:solidFill>
                <a:latin typeface="Arial"/>
                <a:cs typeface="Arial"/>
              </a:rPr>
              <a:t>International</a:t>
            </a:r>
            <a:r>
              <a:rPr sz="1598" i="1" spc="-73" dirty="0">
                <a:solidFill>
                  <a:srgbClr val="212121"/>
                </a:solidFill>
                <a:latin typeface="Arial"/>
                <a:cs typeface="Arial"/>
              </a:rPr>
              <a:t> </a:t>
            </a:r>
            <a:r>
              <a:rPr sz="1598" i="1" dirty="0">
                <a:solidFill>
                  <a:srgbClr val="212121"/>
                </a:solidFill>
                <a:latin typeface="Arial"/>
                <a:cs typeface="Arial"/>
              </a:rPr>
              <a:t>Conference</a:t>
            </a:r>
            <a:r>
              <a:rPr sz="1598" i="1" spc="-73" dirty="0">
                <a:solidFill>
                  <a:srgbClr val="212121"/>
                </a:solidFill>
                <a:latin typeface="Arial"/>
                <a:cs typeface="Arial"/>
              </a:rPr>
              <a:t> </a:t>
            </a:r>
            <a:r>
              <a:rPr sz="1598" i="1" dirty="0">
                <a:solidFill>
                  <a:srgbClr val="212121"/>
                </a:solidFill>
                <a:latin typeface="Arial"/>
                <a:cs typeface="Arial"/>
              </a:rPr>
              <a:t>on Environment</a:t>
            </a:r>
            <a:r>
              <a:rPr sz="1598" i="1" spc="-67" dirty="0">
                <a:solidFill>
                  <a:srgbClr val="212121"/>
                </a:solidFill>
                <a:latin typeface="Arial"/>
                <a:cs typeface="Arial"/>
              </a:rPr>
              <a:t> </a:t>
            </a:r>
            <a:r>
              <a:rPr sz="1598" i="1" dirty="0">
                <a:solidFill>
                  <a:srgbClr val="212121"/>
                </a:solidFill>
                <a:latin typeface="Arial"/>
                <a:cs typeface="Arial"/>
              </a:rPr>
              <a:t>and</a:t>
            </a:r>
            <a:r>
              <a:rPr sz="1598" i="1" spc="-40" dirty="0">
                <a:solidFill>
                  <a:srgbClr val="212121"/>
                </a:solidFill>
                <a:latin typeface="Arial"/>
                <a:cs typeface="Arial"/>
              </a:rPr>
              <a:t> </a:t>
            </a:r>
            <a:r>
              <a:rPr sz="1598" i="1" spc="-13" dirty="0">
                <a:solidFill>
                  <a:srgbClr val="212121"/>
                </a:solidFill>
                <a:latin typeface="Arial"/>
                <a:cs typeface="Arial"/>
              </a:rPr>
              <a:t>Electrical</a:t>
            </a:r>
            <a:endParaRPr sz="1598">
              <a:latin typeface="Arial"/>
              <a:cs typeface="Arial"/>
            </a:endParaRPr>
          </a:p>
          <a:p>
            <a:pPr marL="16913">
              <a:lnSpc>
                <a:spcPts val="1884"/>
              </a:lnSpc>
            </a:pPr>
            <a:r>
              <a:rPr sz="1598" i="1" spc="-13" dirty="0">
                <a:solidFill>
                  <a:srgbClr val="212121"/>
                </a:solidFill>
                <a:latin typeface="Arial"/>
                <a:cs typeface="Arial"/>
              </a:rPr>
              <a:t>Engineering</a:t>
            </a:r>
            <a:r>
              <a:rPr sz="1598" i="1" spc="-60" dirty="0">
                <a:solidFill>
                  <a:srgbClr val="212121"/>
                </a:solidFill>
                <a:latin typeface="Arial"/>
                <a:cs typeface="Arial"/>
              </a:rPr>
              <a:t> </a:t>
            </a:r>
            <a:r>
              <a:rPr sz="1598" i="1" dirty="0">
                <a:solidFill>
                  <a:srgbClr val="212121"/>
                </a:solidFill>
                <a:latin typeface="Arial"/>
                <a:cs typeface="Arial"/>
              </a:rPr>
              <a:t>(EEEIC),</a:t>
            </a:r>
            <a:r>
              <a:rPr sz="1598" i="1" spc="27" dirty="0">
                <a:solidFill>
                  <a:srgbClr val="212121"/>
                </a:solidFill>
                <a:latin typeface="Arial"/>
                <a:cs typeface="Arial"/>
              </a:rPr>
              <a:t> </a:t>
            </a:r>
            <a:r>
              <a:rPr sz="1598" i="1" spc="-27" dirty="0">
                <a:solidFill>
                  <a:srgbClr val="212121"/>
                </a:solidFill>
                <a:latin typeface="Arial"/>
                <a:cs typeface="Arial"/>
              </a:rPr>
              <a:t>2016</a:t>
            </a:r>
            <a:r>
              <a:rPr sz="1598" spc="-27" dirty="0">
                <a:solidFill>
                  <a:srgbClr val="212121"/>
                </a:solidFill>
                <a:latin typeface="Arial"/>
                <a:cs typeface="Arial"/>
              </a:rPr>
              <a:t>.</a:t>
            </a:r>
            <a:endParaRPr sz="1598">
              <a:latin typeface="Arial"/>
              <a:cs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9515" y="811798"/>
            <a:ext cx="11448091" cy="572783"/>
          </a:xfrm>
          <a:prstGeom prst="rect">
            <a:avLst/>
          </a:prstGeom>
        </p:spPr>
        <p:txBody>
          <a:bodyPr vert="horz" wrap="square" lIns="0" tIns="18604" rIns="0" bIns="0" rtlCol="0" anchor="t">
            <a:spAutoFit/>
          </a:bodyPr>
          <a:lstStyle/>
          <a:p>
            <a:pPr marL="16913">
              <a:spcBef>
                <a:spcPts val="146"/>
              </a:spcBef>
            </a:pPr>
            <a:r>
              <a:rPr spc="-473" dirty="0"/>
              <a:t>IoT</a:t>
            </a:r>
            <a:r>
              <a:rPr spc="-73" dirty="0"/>
              <a:t> </a:t>
            </a:r>
            <a:r>
              <a:rPr dirty="0"/>
              <a:t>Challenges</a:t>
            </a:r>
            <a:r>
              <a:rPr spc="-113" dirty="0"/>
              <a:t> </a:t>
            </a:r>
            <a:r>
              <a:rPr spc="-200" dirty="0"/>
              <a:t>in</a:t>
            </a:r>
            <a:r>
              <a:rPr spc="-73" dirty="0"/>
              <a:t> </a:t>
            </a:r>
            <a:r>
              <a:rPr spc="-233" dirty="0"/>
              <a:t>Smart</a:t>
            </a:r>
            <a:r>
              <a:rPr spc="-47" dirty="0"/>
              <a:t> </a:t>
            </a:r>
            <a:r>
              <a:rPr spc="-100" dirty="0"/>
              <a:t>Cities</a:t>
            </a:r>
            <a:r>
              <a:rPr spc="-93" dirty="0"/>
              <a:t> </a:t>
            </a:r>
            <a:r>
              <a:rPr spc="-27" dirty="0"/>
              <a:t>(contd.)</a:t>
            </a:r>
          </a:p>
        </p:txBody>
      </p:sp>
      <p:sp>
        <p:nvSpPr>
          <p:cNvPr id="5" name="object 5"/>
          <p:cNvSpPr txBox="1">
            <a:spLocks noGrp="1"/>
          </p:cNvSpPr>
          <p:nvPr>
            <p:ph type="sldNum" sz="quarter" idx="7"/>
          </p:nvPr>
        </p:nvSpPr>
        <p:spPr>
          <a:xfrm>
            <a:off x="8401557" y="4830038"/>
            <a:ext cx="247650" cy="179958"/>
          </a:xfrm>
          <a:prstGeom prst="rect">
            <a:avLst/>
          </a:prstGeom>
        </p:spPr>
        <p:txBody>
          <a:bodyPr vert="horz" wrap="square" lIns="0" tIns="0" rIns="0" bIns="0" rtlCol="0">
            <a:spAutoFit/>
          </a:bodyPr>
          <a:lstStyle>
            <a:defPPr>
              <a:defRPr kern="0"/>
            </a:defPPr>
            <a:lvl1pPr>
              <a:defRPr sz="1200" b="0" i="0">
                <a:solidFill>
                  <a:srgbClr val="888888"/>
                </a:solidFill>
                <a:latin typeface="Calibri"/>
                <a:cs typeface="Calibri"/>
              </a:defRPr>
            </a:lvl1pPr>
          </a:lstStyle>
          <a:p>
            <a:pPr marL="44450">
              <a:lnSpc>
                <a:spcPts val="1240"/>
              </a:lnSpc>
            </a:pPr>
            <a:fld id="{81D60167-4931-47E6-BA6A-407CBD079E47}" type="slidenum">
              <a:rPr lang="en-IN" spc="-25" smtClean="0"/>
              <a:pPr marL="44450">
                <a:lnSpc>
                  <a:spcPts val="1240"/>
                </a:lnSpc>
              </a:pPr>
              <a:t>54</a:t>
            </a:fld>
            <a:endParaRPr spc="-33" dirty="0"/>
          </a:p>
        </p:txBody>
      </p:sp>
      <p:sp>
        <p:nvSpPr>
          <p:cNvPr id="3" name="object 3"/>
          <p:cNvSpPr txBox="1"/>
          <p:nvPr/>
        </p:nvSpPr>
        <p:spPr>
          <a:xfrm>
            <a:off x="721627" y="1515957"/>
            <a:ext cx="10376635" cy="3391549"/>
          </a:xfrm>
          <a:prstGeom prst="rect">
            <a:avLst/>
          </a:prstGeom>
        </p:spPr>
        <p:txBody>
          <a:bodyPr vert="horz" wrap="square" lIns="0" tIns="119233" rIns="0" bIns="0" rtlCol="0">
            <a:spAutoFit/>
          </a:bodyPr>
          <a:lstStyle/>
          <a:p>
            <a:pPr marL="475244" indent="-459177">
              <a:spcBef>
                <a:spcPts val="939"/>
              </a:spcBef>
              <a:buFont typeface="Wingdings"/>
              <a:buChar char=""/>
              <a:tabLst>
                <a:tab pos="476089" algn="l"/>
              </a:tabLst>
            </a:pPr>
            <a:r>
              <a:rPr sz="3196" dirty="0">
                <a:latin typeface="Calibri"/>
                <a:cs typeface="Calibri"/>
              </a:rPr>
              <a:t>Sensor</a:t>
            </a:r>
            <a:r>
              <a:rPr sz="3196" spc="-53" dirty="0">
                <a:latin typeface="Calibri"/>
                <a:cs typeface="Calibri"/>
              </a:rPr>
              <a:t> </a:t>
            </a:r>
            <a:r>
              <a:rPr sz="3196" spc="-13" dirty="0">
                <a:latin typeface="Calibri"/>
                <a:cs typeface="Calibri"/>
              </a:rPr>
              <a:t>Networks</a:t>
            </a:r>
            <a:endParaRPr sz="3196" dirty="0">
              <a:latin typeface="Calibri"/>
              <a:cs typeface="Calibri"/>
            </a:endParaRPr>
          </a:p>
          <a:p>
            <a:pPr marL="1007145" lvl="1" indent="-382225">
              <a:spcBef>
                <a:spcPts val="666"/>
              </a:spcBef>
              <a:buFont typeface="Wingdings"/>
              <a:buChar char=""/>
              <a:tabLst>
                <a:tab pos="1007145" algn="l"/>
                <a:tab pos="1007990" algn="l"/>
              </a:tabLst>
            </a:pPr>
            <a:r>
              <a:rPr sz="2663" dirty="0">
                <a:latin typeface="Calibri"/>
                <a:cs typeface="Calibri"/>
              </a:rPr>
              <a:t>Choice</a:t>
            </a:r>
            <a:r>
              <a:rPr sz="2663" spc="-53" dirty="0">
                <a:latin typeface="Calibri"/>
                <a:cs typeface="Calibri"/>
              </a:rPr>
              <a:t> </a:t>
            </a:r>
            <a:r>
              <a:rPr sz="2663" dirty="0">
                <a:latin typeface="Calibri"/>
                <a:cs typeface="Calibri"/>
              </a:rPr>
              <a:t>of</a:t>
            </a:r>
            <a:r>
              <a:rPr sz="2663" spc="-87" dirty="0">
                <a:latin typeface="Calibri"/>
                <a:cs typeface="Calibri"/>
              </a:rPr>
              <a:t> </a:t>
            </a:r>
            <a:r>
              <a:rPr sz="2663" spc="-13" dirty="0">
                <a:latin typeface="Calibri"/>
                <a:cs typeface="Calibri"/>
              </a:rPr>
              <a:t>appropriate</a:t>
            </a:r>
            <a:r>
              <a:rPr sz="2663" spc="-80" dirty="0">
                <a:latin typeface="Calibri"/>
                <a:cs typeface="Calibri"/>
              </a:rPr>
              <a:t> </a:t>
            </a:r>
            <a:r>
              <a:rPr sz="2663" dirty="0">
                <a:latin typeface="Calibri"/>
                <a:cs typeface="Calibri"/>
              </a:rPr>
              <a:t>sensors</a:t>
            </a:r>
            <a:r>
              <a:rPr sz="2663" spc="-33" dirty="0">
                <a:latin typeface="Calibri"/>
                <a:cs typeface="Calibri"/>
              </a:rPr>
              <a:t> </a:t>
            </a:r>
            <a:r>
              <a:rPr sz="2663" dirty="0">
                <a:latin typeface="Calibri"/>
                <a:cs typeface="Calibri"/>
              </a:rPr>
              <a:t>for</a:t>
            </a:r>
            <a:r>
              <a:rPr sz="2663" spc="-40" dirty="0">
                <a:latin typeface="Calibri"/>
                <a:cs typeface="Calibri"/>
              </a:rPr>
              <a:t> </a:t>
            </a:r>
            <a:r>
              <a:rPr sz="2663" dirty="0">
                <a:latin typeface="Calibri"/>
                <a:cs typeface="Calibri"/>
              </a:rPr>
              <a:t>individual</a:t>
            </a:r>
            <a:r>
              <a:rPr sz="2663" spc="-73" dirty="0">
                <a:latin typeface="Calibri"/>
                <a:cs typeface="Calibri"/>
              </a:rPr>
              <a:t> </a:t>
            </a:r>
            <a:r>
              <a:rPr sz="2663" dirty="0">
                <a:latin typeface="Calibri"/>
                <a:cs typeface="Calibri"/>
              </a:rPr>
              <a:t>sensing</a:t>
            </a:r>
            <a:r>
              <a:rPr sz="2663" spc="-13" dirty="0">
                <a:latin typeface="Calibri"/>
                <a:cs typeface="Calibri"/>
              </a:rPr>
              <a:t> </a:t>
            </a:r>
            <a:r>
              <a:rPr sz="2663" dirty="0">
                <a:latin typeface="Calibri"/>
                <a:cs typeface="Calibri"/>
              </a:rPr>
              <a:t>tasks</a:t>
            </a:r>
            <a:r>
              <a:rPr sz="2663" spc="-33" dirty="0">
                <a:latin typeface="Calibri"/>
                <a:cs typeface="Calibri"/>
              </a:rPr>
              <a:t> </a:t>
            </a:r>
            <a:r>
              <a:rPr sz="2663" dirty="0">
                <a:latin typeface="Calibri"/>
                <a:cs typeface="Calibri"/>
              </a:rPr>
              <a:t>is</a:t>
            </a:r>
            <a:r>
              <a:rPr sz="2663" spc="-60" dirty="0">
                <a:latin typeface="Calibri"/>
                <a:cs typeface="Calibri"/>
              </a:rPr>
              <a:t> </a:t>
            </a:r>
            <a:r>
              <a:rPr sz="2663" spc="-13" dirty="0">
                <a:latin typeface="Calibri"/>
                <a:cs typeface="Calibri"/>
              </a:rPr>
              <a:t>crucial.</a:t>
            </a:r>
            <a:endParaRPr sz="2663" dirty="0">
              <a:latin typeface="Calibri"/>
              <a:cs typeface="Calibri"/>
            </a:endParaRPr>
          </a:p>
          <a:p>
            <a:pPr marL="1007145" lvl="1" indent="-382225">
              <a:spcBef>
                <a:spcPts val="645"/>
              </a:spcBef>
              <a:buFont typeface="Wingdings"/>
              <a:buChar char=""/>
              <a:tabLst>
                <a:tab pos="1007145" algn="l"/>
                <a:tab pos="1007990" algn="l"/>
              </a:tabLst>
            </a:pPr>
            <a:r>
              <a:rPr sz="2663" dirty="0">
                <a:latin typeface="Calibri"/>
                <a:cs typeface="Calibri"/>
              </a:rPr>
              <a:t>Energy</a:t>
            </a:r>
            <a:r>
              <a:rPr sz="2663" spc="-67" dirty="0">
                <a:latin typeface="Calibri"/>
                <a:cs typeface="Calibri"/>
              </a:rPr>
              <a:t> </a:t>
            </a:r>
            <a:r>
              <a:rPr sz="2663" dirty="0">
                <a:latin typeface="Calibri"/>
                <a:cs typeface="Calibri"/>
              </a:rPr>
              <a:t>planning</a:t>
            </a:r>
            <a:r>
              <a:rPr sz="2663" spc="-53" dirty="0">
                <a:latin typeface="Calibri"/>
                <a:cs typeface="Calibri"/>
              </a:rPr>
              <a:t> </a:t>
            </a:r>
            <a:r>
              <a:rPr sz="2663" dirty="0">
                <a:latin typeface="Calibri"/>
                <a:cs typeface="Calibri"/>
              </a:rPr>
              <a:t>is</a:t>
            </a:r>
            <a:r>
              <a:rPr sz="2663" spc="-33" dirty="0">
                <a:latin typeface="Calibri"/>
                <a:cs typeface="Calibri"/>
              </a:rPr>
              <a:t> </a:t>
            </a:r>
            <a:r>
              <a:rPr sz="2663" spc="-13" dirty="0">
                <a:latin typeface="Calibri"/>
                <a:cs typeface="Calibri"/>
              </a:rPr>
              <a:t>crucial.</a:t>
            </a:r>
            <a:endParaRPr sz="2663" dirty="0">
              <a:latin typeface="Calibri"/>
              <a:cs typeface="Calibri"/>
            </a:endParaRPr>
          </a:p>
          <a:p>
            <a:pPr marL="1007145" lvl="1" indent="-382225">
              <a:spcBef>
                <a:spcPts val="639"/>
              </a:spcBef>
              <a:buFont typeface="Wingdings"/>
              <a:buChar char=""/>
              <a:tabLst>
                <a:tab pos="1007145" algn="l"/>
                <a:tab pos="1007990" algn="l"/>
              </a:tabLst>
            </a:pPr>
            <a:r>
              <a:rPr sz="2663" dirty="0">
                <a:latin typeface="Calibri"/>
                <a:cs typeface="Calibri"/>
              </a:rPr>
              <a:t>Device</a:t>
            </a:r>
            <a:r>
              <a:rPr sz="2663" spc="-47" dirty="0">
                <a:latin typeface="Calibri"/>
                <a:cs typeface="Calibri"/>
              </a:rPr>
              <a:t> </a:t>
            </a:r>
            <a:r>
              <a:rPr sz="2663" dirty="0">
                <a:latin typeface="Calibri"/>
                <a:cs typeface="Calibri"/>
              </a:rPr>
              <a:t>placement</a:t>
            </a:r>
            <a:r>
              <a:rPr sz="2663" spc="-40" dirty="0">
                <a:latin typeface="Calibri"/>
                <a:cs typeface="Calibri"/>
              </a:rPr>
              <a:t> </a:t>
            </a:r>
            <a:r>
              <a:rPr sz="2663" dirty="0">
                <a:latin typeface="Calibri"/>
                <a:cs typeface="Calibri"/>
              </a:rPr>
              <a:t>and</a:t>
            </a:r>
            <a:r>
              <a:rPr sz="2663" spc="-87" dirty="0">
                <a:latin typeface="Calibri"/>
                <a:cs typeface="Calibri"/>
              </a:rPr>
              <a:t> </a:t>
            </a:r>
            <a:r>
              <a:rPr sz="2663" dirty="0">
                <a:latin typeface="Calibri"/>
                <a:cs typeface="Calibri"/>
              </a:rPr>
              <a:t>network</a:t>
            </a:r>
            <a:r>
              <a:rPr sz="2663" spc="-87" dirty="0">
                <a:latin typeface="Calibri"/>
                <a:cs typeface="Calibri"/>
              </a:rPr>
              <a:t> </a:t>
            </a:r>
            <a:r>
              <a:rPr sz="2663" dirty="0">
                <a:latin typeface="Calibri"/>
                <a:cs typeface="Calibri"/>
              </a:rPr>
              <a:t>architecture</a:t>
            </a:r>
            <a:r>
              <a:rPr sz="2663" spc="-47" dirty="0">
                <a:latin typeface="Calibri"/>
                <a:cs typeface="Calibri"/>
              </a:rPr>
              <a:t> </a:t>
            </a:r>
            <a:r>
              <a:rPr sz="2663" dirty="0">
                <a:latin typeface="Calibri"/>
                <a:cs typeface="Calibri"/>
              </a:rPr>
              <a:t>is</a:t>
            </a:r>
            <a:r>
              <a:rPr sz="2663" spc="-80" dirty="0">
                <a:latin typeface="Calibri"/>
                <a:cs typeface="Calibri"/>
              </a:rPr>
              <a:t> </a:t>
            </a:r>
            <a:r>
              <a:rPr sz="2663" dirty="0">
                <a:latin typeface="Calibri"/>
                <a:cs typeface="Calibri"/>
              </a:rPr>
              <a:t>important</a:t>
            </a:r>
            <a:r>
              <a:rPr sz="2663" spc="-60" dirty="0">
                <a:latin typeface="Calibri"/>
                <a:cs typeface="Calibri"/>
              </a:rPr>
              <a:t> </a:t>
            </a:r>
            <a:r>
              <a:rPr sz="2663" dirty="0">
                <a:latin typeface="Calibri"/>
                <a:cs typeface="Calibri"/>
              </a:rPr>
              <a:t>for</a:t>
            </a:r>
            <a:r>
              <a:rPr sz="2663" spc="-93" dirty="0">
                <a:latin typeface="Calibri"/>
                <a:cs typeface="Calibri"/>
              </a:rPr>
              <a:t> </a:t>
            </a:r>
            <a:r>
              <a:rPr sz="2663" spc="-13" dirty="0">
                <a:latin typeface="Calibri"/>
                <a:cs typeface="Calibri"/>
              </a:rPr>
              <a:t>reliable</a:t>
            </a:r>
            <a:endParaRPr sz="2663" dirty="0">
              <a:latin typeface="Calibri"/>
              <a:cs typeface="Calibri"/>
            </a:endParaRPr>
          </a:p>
          <a:p>
            <a:pPr marL="1007145"/>
            <a:r>
              <a:rPr sz="2663" spc="-27" dirty="0">
                <a:latin typeface="Calibri"/>
                <a:cs typeface="Calibri"/>
              </a:rPr>
              <a:t>end-</a:t>
            </a:r>
            <a:r>
              <a:rPr sz="2663" spc="-33" dirty="0">
                <a:latin typeface="Calibri"/>
                <a:cs typeface="Calibri"/>
              </a:rPr>
              <a:t>to-</a:t>
            </a:r>
            <a:r>
              <a:rPr sz="2663" dirty="0">
                <a:latin typeface="Calibri"/>
                <a:cs typeface="Calibri"/>
              </a:rPr>
              <a:t>end</a:t>
            </a:r>
            <a:r>
              <a:rPr sz="2663" spc="40" dirty="0">
                <a:latin typeface="Calibri"/>
                <a:cs typeface="Calibri"/>
              </a:rPr>
              <a:t> </a:t>
            </a:r>
            <a:r>
              <a:rPr sz="2663" dirty="0">
                <a:latin typeface="Calibri"/>
                <a:cs typeface="Calibri"/>
              </a:rPr>
              <a:t>IoT</a:t>
            </a:r>
            <a:r>
              <a:rPr sz="2663" spc="-27" dirty="0">
                <a:latin typeface="Calibri"/>
                <a:cs typeface="Calibri"/>
              </a:rPr>
              <a:t> </a:t>
            </a:r>
            <a:r>
              <a:rPr sz="2663" spc="-13" dirty="0">
                <a:latin typeface="Calibri"/>
                <a:cs typeface="Calibri"/>
              </a:rPr>
              <a:t>implementation.</a:t>
            </a:r>
            <a:endParaRPr sz="2663" dirty="0">
              <a:latin typeface="Calibri"/>
              <a:cs typeface="Calibri"/>
            </a:endParaRPr>
          </a:p>
          <a:p>
            <a:pPr marL="1007145" lvl="1" indent="-382225">
              <a:spcBef>
                <a:spcPts val="645"/>
              </a:spcBef>
              <a:buFont typeface="Wingdings"/>
              <a:buChar char=""/>
              <a:tabLst>
                <a:tab pos="1007145" algn="l"/>
                <a:tab pos="1007990" algn="l"/>
              </a:tabLst>
            </a:pPr>
            <a:r>
              <a:rPr sz="2663" spc="-13" dirty="0">
                <a:latin typeface="Calibri"/>
                <a:cs typeface="Calibri"/>
              </a:rPr>
              <a:t>Communication</a:t>
            </a:r>
            <a:r>
              <a:rPr sz="2663" dirty="0">
                <a:latin typeface="Calibri"/>
                <a:cs typeface="Calibri"/>
              </a:rPr>
              <a:t> medium</a:t>
            </a:r>
            <a:r>
              <a:rPr sz="2663" spc="-40" dirty="0">
                <a:latin typeface="Calibri"/>
                <a:cs typeface="Calibri"/>
              </a:rPr>
              <a:t> </a:t>
            </a:r>
            <a:r>
              <a:rPr sz="2663" dirty="0">
                <a:latin typeface="Calibri"/>
                <a:cs typeface="Calibri"/>
              </a:rPr>
              <a:t>and</a:t>
            </a:r>
            <a:r>
              <a:rPr sz="2663" spc="-53" dirty="0">
                <a:latin typeface="Calibri"/>
                <a:cs typeface="Calibri"/>
              </a:rPr>
              <a:t> </a:t>
            </a:r>
            <a:r>
              <a:rPr sz="2663" dirty="0">
                <a:latin typeface="Calibri"/>
                <a:cs typeface="Calibri"/>
              </a:rPr>
              <a:t>means</a:t>
            </a:r>
            <a:r>
              <a:rPr sz="2663" spc="-53" dirty="0">
                <a:latin typeface="Calibri"/>
                <a:cs typeface="Calibri"/>
              </a:rPr>
              <a:t> </a:t>
            </a:r>
            <a:r>
              <a:rPr sz="2663" dirty="0">
                <a:latin typeface="Calibri"/>
                <a:cs typeface="Calibri"/>
              </a:rPr>
              <a:t>play</a:t>
            </a:r>
            <a:r>
              <a:rPr sz="2663" spc="-53" dirty="0">
                <a:latin typeface="Calibri"/>
                <a:cs typeface="Calibri"/>
              </a:rPr>
              <a:t> </a:t>
            </a:r>
            <a:r>
              <a:rPr sz="2663" dirty="0">
                <a:latin typeface="Calibri"/>
                <a:cs typeface="Calibri"/>
              </a:rPr>
              <a:t>an</a:t>
            </a:r>
            <a:r>
              <a:rPr sz="2663" spc="-53" dirty="0">
                <a:latin typeface="Calibri"/>
                <a:cs typeface="Calibri"/>
              </a:rPr>
              <a:t> </a:t>
            </a:r>
            <a:r>
              <a:rPr sz="2663" dirty="0">
                <a:latin typeface="Calibri"/>
                <a:cs typeface="Calibri"/>
              </a:rPr>
              <a:t>important</a:t>
            </a:r>
            <a:r>
              <a:rPr sz="2663" spc="-27" dirty="0">
                <a:latin typeface="Calibri"/>
                <a:cs typeface="Calibri"/>
              </a:rPr>
              <a:t> </a:t>
            </a:r>
            <a:r>
              <a:rPr sz="2663" dirty="0">
                <a:latin typeface="Calibri"/>
                <a:cs typeface="Calibri"/>
              </a:rPr>
              <a:t>role</a:t>
            </a:r>
            <a:r>
              <a:rPr sz="2663" spc="-73" dirty="0">
                <a:latin typeface="Calibri"/>
                <a:cs typeface="Calibri"/>
              </a:rPr>
              <a:t> </a:t>
            </a:r>
            <a:r>
              <a:rPr sz="2663" spc="-33" dirty="0">
                <a:latin typeface="Calibri"/>
                <a:cs typeface="Calibri"/>
              </a:rPr>
              <a:t>in</a:t>
            </a:r>
            <a:endParaRPr sz="2663" dirty="0">
              <a:latin typeface="Calibri"/>
              <a:cs typeface="Calibri"/>
            </a:endParaRPr>
          </a:p>
          <a:p>
            <a:pPr marL="1007145"/>
            <a:r>
              <a:rPr sz="2663" dirty="0">
                <a:latin typeface="Calibri"/>
                <a:cs typeface="Calibri"/>
              </a:rPr>
              <a:t>seamless</a:t>
            </a:r>
            <a:r>
              <a:rPr sz="2663" spc="60" dirty="0">
                <a:latin typeface="Calibri"/>
                <a:cs typeface="Calibri"/>
              </a:rPr>
              <a:t> </a:t>
            </a:r>
            <a:r>
              <a:rPr sz="2663" dirty="0">
                <a:latin typeface="Calibri"/>
                <a:cs typeface="Calibri"/>
              </a:rPr>
              <a:t>function</a:t>
            </a:r>
            <a:r>
              <a:rPr sz="2663" spc="-53" dirty="0">
                <a:latin typeface="Calibri"/>
                <a:cs typeface="Calibri"/>
              </a:rPr>
              <a:t> </a:t>
            </a:r>
            <a:r>
              <a:rPr sz="2663" dirty="0">
                <a:latin typeface="Calibri"/>
                <a:cs typeface="Calibri"/>
              </a:rPr>
              <a:t>of</a:t>
            </a:r>
            <a:r>
              <a:rPr sz="2663" spc="-100" dirty="0">
                <a:latin typeface="Calibri"/>
                <a:cs typeface="Calibri"/>
              </a:rPr>
              <a:t> </a:t>
            </a:r>
            <a:r>
              <a:rPr sz="2663" dirty="0">
                <a:latin typeface="Calibri"/>
                <a:cs typeface="Calibri"/>
              </a:rPr>
              <a:t>IoT</a:t>
            </a:r>
            <a:r>
              <a:rPr sz="2663" spc="-73" dirty="0">
                <a:latin typeface="Calibri"/>
                <a:cs typeface="Calibri"/>
              </a:rPr>
              <a:t> </a:t>
            </a:r>
            <a:r>
              <a:rPr sz="2663" dirty="0">
                <a:latin typeface="Calibri"/>
                <a:cs typeface="Calibri"/>
              </a:rPr>
              <a:t>in</a:t>
            </a:r>
            <a:r>
              <a:rPr sz="2663" spc="-87" dirty="0">
                <a:latin typeface="Calibri"/>
                <a:cs typeface="Calibri"/>
              </a:rPr>
              <a:t> </a:t>
            </a:r>
            <a:r>
              <a:rPr sz="2663" dirty="0">
                <a:latin typeface="Calibri"/>
                <a:cs typeface="Calibri"/>
              </a:rPr>
              <a:t>smart</a:t>
            </a:r>
            <a:r>
              <a:rPr lang="en-US" sz="2663" dirty="0">
                <a:latin typeface="Calibri"/>
                <a:cs typeface="Calibri"/>
              </a:rPr>
              <a:t> </a:t>
            </a:r>
            <a:r>
              <a:rPr lang="en-IN" sz="2663" spc="-13" dirty="0">
                <a:latin typeface="Calibri"/>
                <a:cs typeface="Calibri"/>
              </a:rPr>
              <a:t>c</a:t>
            </a:r>
            <a:r>
              <a:rPr sz="2663" spc="-13" dirty="0" err="1">
                <a:latin typeface="Calibri"/>
                <a:cs typeface="Calibri"/>
              </a:rPr>
              <a:t>ities</a:t>
            </a:r>
            <a:r>
              <a:rPr lang="en-US" sz="2663" spc="-13" dirty="0">
                <a:latin typeface="Calibri"/>
                <a:cs typeface="Calibri"/>
              </a:rPr>
              <a:t> </a:t>
            </a:r>
            <a:r>
              <a:rPr sz="2663" spc="-13" dirty="0">
                <a:latin typeface="Calibri"/>
                <a:cs typeface="Calibri"/>
              </a:rPr>
              <a:t>.</a:t>
            </a:r>
            <a:endParaRPr sz="2663" dirty="0">
              <a:latin typeface="Calibri"/>
              <a:cs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264055" y="2481413"/>
            <a:ext cx="6569303" cy="947587"/>
          </a:xfrm>
          <a:prstGeom prst="rect">
            <a:avLst/>
          </a:prstGeom>
        </p:spPr>
      </p:pic>
      <p:sp>
        <p:nvSpPr>
          <p:cNvPr id="3" name="object 3"/>
          <p:cNvSpPr txBox="1">
            <a:spLocks noGrp="1"/>
          </p:cNvSpPr>
          <p:nvPr>
            <p:ph type="sldNum" sz="quarter" idx="7"/>
          </p:nvPr>
        </p:nvSpPr>
        <p:spPr>
          <a:xfrm>
            <a:off x="8401557" y="4830038"/>
            <a:ext cx="247650" cy="179958"/>
          </a:xfrm>
          <a:prstGeom prst="rect">
            <a:avLst/>
          </a:prstGeom>
        </p:spPr>
        <p:txBody>
          <a:bodyPr vert="horz" wrap="square" lIns="0" tIns="0" rIns="0" bIns="0" rtlCol="0">
            <a:spAutoFit/>
          </a:bodyPr>
          <a:lstStyle>
            <a:defPPr>
              <a:defRPr kern="0"/>
            </a:defPPr>
            <a:lvl1pPr>
              <a:defRPr sz="1200" b="0" i="0">
                <a:solidFill>
                  <a:srgbClr val="888888"/>
                </a:solidFill>
                <a:latin typeface="Calibri"/>
                <a:cs typeface="Calibri"/>
              </a:defRPr>
            </a:lvl1pPr>
          </a:lstStyle>
          <a:p>
            <a:pPr marL="59194">
              <a:lnSpc>
                <a:spcPts val="1651"/>
              </a:lnSpc>
            </a:pPr>
            <a:fld id="{81D60167-4931-47E6-BA6A-407CBD079E47}" type="slidenum">
              <a:rPr lang="en-IN" spc="-25" smtClean="0"/>
              <a:pPr marL="44450">
                <a:lnSpc>
                  <a:spcPts val="1240"/>
                </a:lnSpc>
              </a:pPr>
              <a:t>55</a:t>
            </a:fld>
            <a:endParaRPr spc="-33"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F2DD8-60B1-36B6-EEF9-403F55EA740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52D6D28-3A1E-334E-6093-1F9EBEB48028}"/>
              </a:ext>
            </a:extLst>
          </p:cNvPr>
          <p:cNvSpPr>
            <a:spLocks noGrp="1"/>
          </p:cNvSpPr>
          <p:nvPr>
            <p:ph idx="1"/>
          </p:nvPr>
        </p:nvSpPr>
        <p:spPr/>
        <p:txBody>
          <a:bodyPr/>
          <a:lstStyle/>
          <a:p>
            <a:endParaRPr lang="en-IN"/>
          </a:p>
        </p:txBody>
      </p:sp>
      <p:pic>
        <p:nvPicPr>
          <p:cNvPr id="5" name="Picture 4">
            <a:extLst>
              <a:ext uri="{FF2B5EF4-FFF2-40B4-BE49-F238E27FC236}">
                <a16:creationId xmlns:a16="http://schemas.microsoft.com/office/drawing/2014/main" id="{5F32F853-40F0-4A90-84D3-0B228A753E17}"/>
              </a:ext>
            </a:extLst>
          </p:cNvPr>
          <p:cNvPicPr>
            <a:picLocks noChangeAspect="1"/>
          </p:cNvPicPr>
          <p:nvPr/>
        </p:nvPicPr>
        <p:blipFill>
          <a:blip r:embed="rId2"/>
          <a:stretch>
            <a:fillRect/>
          </a:stretch>
        </p:blipFill>
        <p:spPr>
          <a:xfrm>
            <a:off x="677334" y="297493"/>
            <a:ext cx="10621143" cy="6263014"/>
          </a:xfrm>
          <a:prstGeom prst="rect">
            <a:avLst/>
          </a:prstGeom>
        </p:spPr>
      </p:pic>
      <p:sp>
        <p:nvSpPr>
          <p:cNvPr id="6" name="TextBox 5">
            <a:extLst>
              <a:ext uri="{FF2B5EF4-FFF2-40B4-BE49-F238E27FC236}">
                <a16:creationId xmlns:a16="http://schemas.microsoft.com/office/drawing/2014/main" id="{6F0E458A-594D-995D-18B7-0424E916BB83}"/>
              </a:ext>
            </a:extLst>
          </p:cNvPr>
          <p:cNvSpPr txBox="1"/>
          <p:nvPr/>
        </p:nvSpPr>
        <p:spPr>
          <a:xfrm>
            <a:off x="955964" y="6421364"/>
            <a:ext cx="10558702" cy="369332"/>
          </a:xfrm>
          <a:prstGeom prst="rect">
            <a:avLst/>
          </a:prstGeom>
          <a:noFill/>
        </p:spPr>
        <p:txBody>
          <a:bodyPr wrap="square" rtlCol="0">
            <a:spAutoFit/>
          </a:bodyPr>
          <a:lstStyle/>
          <a:p>
            <a:r>
              <a:rPr lang="en-IN" dirty="0"/>
              <a:t>Source: Introduction to IOT,  NPTEL</a:t>
            </a:r>
          </a:p>
        </p:txBody>
      </p:sp>
    </p:spTree>
    <p:extLst>
      <p:ext uri="{BB962C8B-B14F-4D97-AF65-F5344CB8AC3E}">
        <p14:creationId xmlns:p14="http://schemas.microsoft.com/office/powerpoint/2010/main" val="2792336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D83A4-97AE-4422-6E30-98CD90CA08AF}"/>
              </a:ext>
            </a:extLst>
          </p:cNvPr>
          <p:cNvSpPr>
            <a:spLocks noGrp="1"/>
          </p:cNvSpPr>
          <p:nvPr>
            <p:ph type="title"/>
          </p:nvPr>
        </p:nvSpPr>
        <p:spPr/>
        <p:txBody>
          <a:bodyPr/>
          <a:lstStyle/>
          <a:p>
            <a:endParaRPr lang="en-IN"/>
          </a:p>
        </p:txBody>
      </p:sp>
      <p:pic>
        <p:nvPicPr>
          <p:cNvPr id="7" name="Content Placeholder 6">
            <a:extLst>
              <a:ext uri="{FF2B5EF4-FFF2-40B4-BE49-F238E27FC236}">
                <a16:creationId xmlns:a16="http://schemas.microsoft.com/office/drawing/2014/main" id="{7229FE9F-7D8B-009E-CC53-D6CB80B83130}"/>
              </a:ext>
            </a:extLst>
          </p:cNvPr>
          <p:cNvPicPr>
            <a:picLocks noGrp="1" noChangeAspect="1"/>
          </p:cNvPicPr>
          <p:nvPr>
            <p:ph idx="1"/>
          </p:nvPr>
        </p:nvPicPr>
        <p:blipFill>
          <a:blip r:embed="rId2"/>
          <a:stretch>
            <a:fillRect/>
          </a:stretch>
        </p:blipFill>
        <p:spPr>
          <a:xfrm>
            <a:off x="677334" y="309541"/>
            <a:ext cx="9919685" cy="5778674"/>
          </a:xfrm>
        </p:spPr>
      </p:pic>
      <p:sp>
        <p:nvSpPr>
          <p:cNvPr id="4" name="TextBox 3">
            <a:extLst>
              <a:ext uri="{FF2B5EF4-FFF2-40B4-BE49-F238E27FC236}">
                <a16:creationId xmlns:a16="http://schemas.microsoft.com/office/drawing/2014/main" id="{BE88C245-E409-1AB8-BE13-26C377912FFF}"/>
              </a:ext>
            </a:extLst>
          </p:cNvPr>
          <p:cNvSpPr txBox="1"/>
          <p:nvPr/>
        </p:nvSpPr>
        <p:spPr>
          <a:xfrm>
            <a:off x="955965" y="6248400"/>
            <a:ext cx="10558702" cy="369332"/>
          </a:xfrm>
          <a:prstGeom prst="rect">
            <a:avLst/>
          </a:prstGeom>
          <a:noFill/>
        </p:spPr>
        <p:txBody>
          <a:bodyPr wrap="square" rtlCol="0">
            <a:spAutoFit/>
          </a:bodyPr>
          <a:lstStyle/>
          <a:p>
            <a:r>
              <a:rPr lang="en-IN" dirty="0"/>
              <a:t>Source: Introduction to IOT,  NPTEL</a:t>
            </a:r>
          </a:p>
        </p:txBody>
      </p:sp>
    </p:spTree>
    <p:extLst>
      <p:ext uri="{BB962C8B-B14F-4D97-AF65-F5344CB8AC3E}">
        <p14:creationId xmlns:p14="http://schemas.microsoft.com/office/powerpoint/2010/main" val="3228162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E587E-9F7D-5AC0-968C-FA1B5DCA1601}"/>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3DDC53E1-9EE2-8135-2D05-8B380C813259}"/>
              </a:ext>
            </a:extLst>
          </p:cNvPr>
          <p:cNvPicPr>
            <a:picLocks noGrp="1" noChangeAspect="1"/>
          </p:cNvPicPr>
          <p:nvPr>
            <p:ph idx="1"/>
          </p:nvPr>
        </p:nvPicPr>
        <p:blipFill>
          <a:blip r:embed="rId2"/>
          <a:stretch>
            <a:fillRect/>
          </a:stretch>
        </p:blipFill>
        <p:spPr>
          <a:xfrm>
            <a:off x="1565752" y="1515648"/>
            <a:ext cx="7402883" cy="4960307"/>
          </a:xfrm>
        </p:spPr>
      </p:pic>
      <p:sp>
        <p:nvSpPr>
          <p:cNvPr id="4" name="TextBox 3">
            <a:extLst>
              <a:ext uri="{FF2B5EF4-FFF2-40B4-BE49-F238E27FC236}">
                <a16:creationId xmlns:a16="http://schemas.microsoft.com/office/drawing/2014/main" id="{A2842B89-7D2A-3A9C-D09F-A2DAB5B70725}"/>
              </a:ext>
            </a:extLst>
          </p:cNvPr>
          <p:cNvSpPr txBox="1"/>
          <p:nvPr/>
        </p:nvSpPr>
        <p:spPr>
          <a:xfrm>
            <a:off x="955965" y="6475955"/>
            <a:ext cx="10558702" cy="369332"/>
          </a:xfrm>
          <a:prstGeom prst="rect">
            <a:avLst/>
          </a:prstGeom>
          <a:noFill/>
        </p:spPr>
        <p:txBody>
          <a:bodyPr wrap="square" rtlCol="0">
            <a:spAutoFit/>
          </a:bodyPr>
          <a:lstStyle/>
          <a:p>
            <a:r>
              <a:rPr lang="en-IN" dirty="0"/>
              <a:t>Source: Introduction to IOT,  NPTEL</a:t>
            </a:r>
          </a:p>
        </p:txBody>
      </p:sp>
    </p:spTree>
    <p:extLst>
      <p:ext uri="{BB962C8B-B14F-4D97-AF65-F5344CB8AC3E}">
        <p14:creationId xmlns:p14="http://schemas.microsoft.com/office/powerpoint/2010/main" val="503876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2B1DB-4B05-9CE8-A708-1461DB43F904}"/>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1118C49A-C49D-004D-D5CC-59F19CC4FD4F}"/>
              </a:ext>
            </a:extLst>
          </p:cNvPr>
          <p:cNvPicPr>
            <a:picLocks noGrp="1" noChangeAspect="1"/>
          </p:cNvPicPr>
          <p:nvPr>
            <p:ph idx="1"/>
          </p:nvPr>
        </p:nvPicPr>
        <p:blipFill>
          <a:blip r:embed="rId2"/>
          <a:stretch>
            <a:fillRect/>
          </a:stretch>
        </p:blipFill>
        <p:spPr>
          <a:xfrm>
            <a:off x="677334" y="595745"/>
            <a:ext cx="9481274" cy="5903934"/>
          </a:xfrm>
        </p:spPr>
      </p:pic>
      <p:sp>
        <p:nvSpPr>
          <p:cNvPr id="4" name="TextBox 3">
            <a:extLst>
              <a:ext uri="{FF2B5EF4-FFF2-40B4-BE49-F238E27FC236}">
                <a16:creationId xmlns:a16="http://schemas.microsoft.com/office/drawing/2014/main" id="{965CDA77-564C-F962-0511-B7878E2C7EC8}"/>
              </a:ext>
            </a:extLst>
          </p:cNvPr>
          <p:cNvSpPr txBox="1"/>
          <p:nvPr/>
        </p:nvSpPr>
        <p:spPr>
          <a:xfrm>
            <a:off x="955964" y="6488668"/>
            <a:ext cx="10558702" cy="369332"/>
          </a:xfrm>
          <a:prstGeom prst="rect">
            <a:avLst/>
          </a:prstGeom>
          <a:noFill/>
        </p:spPr>
        <p:txBody>
          <a:bodyPr wrap="square" rtlCol="0">
            <a:spAutoFit/>
          </a:bodyPr>
          <a:lstStyle/>
          <a:p>
            <a:r>
              <a:rPr lang="en-IN" dirty="0"/>
              <a:t>Source: Introduction to IOT,  NPTEL</a:t>
            </a:r>
          </a:p>
        </p:txBody>
      </p:sp>
    </p:spTree>
    <p:extLst>
      <p:ext uri="{BB962C8B-B14F-4D97-AF65-F5344CB8AC3E}">
        <p14:creationId xmlns:p14="http://schemas.microsoft.com/office/powerpoint/2010/main" val="237839115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1027</TotalTime>
  <Words>2636</Words>
  <Application>Microsoft Office PowerPoint</Application>
  <PresentationFormat>Widescreen</PresentationFormat>
  <Paragraphs>368</Paragraphs>
  <Slides>55</Slides>
  <Notes>17</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55</vt:i4>
      </vt:variant>
    </vt:vector>
  </HeadingPairs>
  <TitlesOfParts>
    <vt:vector size="70" baseType="lpstr">
      <vt:lpstr>Arial</vt:lpstr>
      <vt:lpstr>Arial</vt:lpstr>
      <vt:lpstr>Calibri</vt:lpstr>
      <vt:lpstr>Carlito</vt:lpstr>
      <vt:lpstr>Lato</vt:lpstr>
      <vt:lpstr>OpenSans-Bold</vt:lpstr>
      <vt:lpstr>OpenSans-Regular</vt:lpstr>
      <vt:lpstr>Roboto</vt:lpstr>
      <vt:lpstr>Roboto-Light</vt:lpstr>
      <vt:lpstr>Trebuchet MS</vt:lpstr>
      <vt:lpstr>URWPalladioL-Bold</vt:lpstr>
      <vt:lpstr>URWPalladioL-Roma</vt:lpstr>
      <vt:lpstr>Wingdings</vt:lpstr>
      <vt:lpstr>Wingdings 3</vt:lpstr>
      <vt:lpstr>Facet</vt:lpstr>
      <vt:lpstr>Recent Trends in IOT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Implementation IoT with Raspberry Pi</vt:lpstr>
      <vt:lpstr>Sensor</vt:lpstr>
      <vt:lpstr>PowerPoint Presentation</vt:lpstr>
      <vt:lpstr>Actuator</vt:lpstr>
      <vt:lpstr>System Overview</vt:lpstr>
      <vt:lpstr>System Overview (contd..)</vt:lpstr>
      <vt:lpstr>DHT Sensor</vt:lpstr>
      <vt:lpstr>R elay</vt:lpstr>
      <vt:lpstr>Temperature Dependent Auto Cooling System</vt:lpstr>
      <vt:lpstr>Temperature Dependent Auto Cooling System  (contd..)</vt:lpstr>
      <vt:lpstr>Temperature Dependent Auto Cooling System  (contd..)</vt:lpstr>
      <vt:lpstr>Program: DHT22 with Pi</vt:lpstr>
      <vt:lpstr>PowerPoint Presentation</vt:lpstr>
      <vt:lpstr>Connection: Relay</vt:lpstr>
      <vt:lpstr>Connection: Relay (contd..)</vt:lpstr>
      <vt:lpstr>Connection: Fan</vt:lpstr>
      <vt:lpstr>Connection: Fan (contd..)</vt:lpstr>
      <vt:lpstr>R es ult</vt:lpstr>
      <vt:lpstr>PowerPoint Presentation</vt:lpstr>
      <vt:lpstr>PowerPoint Presentation</vt:lpstr>
      <vt:lpstr> AIoT – Artificial Intelligence &amp; IoT Technology</vt:lpstr>
      <vt:lpstr>PowerPoint Presentation</vt:lpstr>
      <vt:lpstr>PowerPoint Presentation</vt:lpstr>
      <vt:lpstr>Edge Computing</vt:lpstr>
      <vt:lpstr>PowerPoint Presentation</vt:lpstr>
      <vt:lpstr>Benefits of Edge Computing </vt:lpstr>
      <vt:lpstr>Wearable IoT Technology</vt:lpstr>
      <vt:lpstr>Smart cities and Smart Homes</vt:lpstr>
      <vt:lpstr>PowerPoint Presentation</vt:lpstr>
      <vt:lpstr>Application Focus Areas</vt:lpstr>
      <vt:lpstr>Smart Economy </vt:lpstr>
      <vt:lpstr>Smart Governance</vt:lpstr>
      <vt:lpstr>Smart People</vt:lpstr>
      <vt:lpstr>Smart Mobility</vt:lpstr>
      <vt:lpstr>Smart Environment</vt:lpstr>
      <vt:lpstr>Smart Living</vt:lpstr>
      <vt:lpstr>Current Focus Areas</vt:lpstr>
      <vt:lpstr>Current Focus Areas (contd.)</vt:lpstr>
      <vt:lpstr>Current Focus Areas (contd.)</vt:lpstr>
      <vt:lpstr>Current Focus Areas (contd.)</vt:lpstr>
      <vt:lpstr>Technological Focus Areas</vt:lpstr>
      <vt:lpstr>IoT Challenges in Smart Cities</vt:lpstr>
      <vt:lpstr>IoT Challenges in Smart Cities (contd.)</vt:lpstr>
      <vt:lpstr>IoT Challenges in Smart Cities (contd.)</vt:lpstr>
      <vt:lpstr>IoT Challenges in Smart Cities (contd.)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Trends in IOT</dc:title>
  <dc:creator>Manisha Dhage</dc:creator>
  <cp:lastModifiedBy>Manisha Dhage</cp:lastModifiedBy>
  <cp:revision>30</cp:revision>
  <dcterms:created xsi:type="dcterms:W3CDTF">2022-07-20T10:03:15Z</dcterms:created>
  <dcterms:modified xsi:type="dcterms:W3CDTF">2022-08-02T10:03:44Z</dcterms:modified>
</cp:coreProperties>
</file>